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embeddedFontLst>
    <p:embeddedFont>
      <p:font typeface="Roboto"/>
      <p:regular r:id="rId38"/>
      <p:bold r:id="rId39"/>
      <p:italic r:id="rId40"/>
      <p:boldItalic r:id="rId41"/>
    </p:embeddedFont>
    <p:embeddedFont>
      <p:font typeface="Nunito"/>
      <p:regular r:id="rId42"/>
      <p:bold r:id="rId43"/>
      <p:italic r:id="rId44"/>
      <p:boldItalic r:id="rId45"/>
    </p:embeddedFont>
    <p:embeddedFont>
      <p:font typeface="Montserrat"/>
      <p:regular r:id="rId46"/>
      <p:bold r:id="rId47"/>
      <p:italic r:id="rId48"/>
      <p:boldItalic r:id="rId49"/>
    </p:embeddedFont>
    <p:embeddedFont>
      <p:font typeface="Lato"/>
      <p:regular r:id="rId50"/>
      <p:bold r:id="rId51"/>
      <p:italic r:id="rId52"/>
      <p:boldItalic r:id="rId53"/>
    </p:embeddedFont>
    <p:embeddedFont>
      <p:font typeface="Maven Pro"/>
      <p:regular r:id="rId54"/>
      <p:bold r:id="rId55"/>
    </p:embeddedFont>
    <p:embeddedFont>
      <p:font typeface="Montserrat ExtraBold"/>
      <p:bold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42" Type="http://schemas.openxmlformats.org/officeDocument/2006/relationships/font" Target="fonts/Nunito-regular.fntdata"/><Relationship Id="rId41" Type="http://schemas.openxmlformats.org/officeDocument/2006/relationships/font" Target="fonts/Roboto-boldItalic.fntdata"/><Relationship Id="rId44" Type="http://schemas.openxmlformats.org/officeDocument/2006/relationships/font" Target="fonts/Nunito-italic.fntdata"/><Relationship Id="rId43" Type="http://schemas.openxmlformats.org/officeDocument/2006/relationships/font" Target="fonts/Nunito-bold.fntdata"/><Relationship Id="rId46" Type="http://schemas.openxmlformats.org/officeDocument/2006/relationships/font" Target="fonts/Montserrat-regular.fntdata"/><Relationship Id="rId45" Type="http://schemas.openxmlformats.org/officeDocument/2006/relationships/font" Target="fonts/Nunito-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Montserrat-italic.fntdata"/><Relationship Id="rId47" Type="http://schemas.openxmlformats.org/officeDocument/2006/relationships/font" Target="fonts/Montserrat-bold.fntdata"/><Relationship Id="rId49" Type="http://schemas.openxmlformats.org/officeDocument/2006/relationships/font" Target="fonts/Montserrat-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font" Target="fonts/Roboto-bold.fntdata"/><Relationship Id="rId38" Type="http://schemas.openxmlformats.org/officeDocument/2006/relationships/font" Target="fonts/Roboto-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Lato-bold.fntdata"/><Relationship Id="rId50" Type="http://schemas.openxmlformats.org/officeDocument/2006/relationships/font" Target="fonts/Lato-regular.fntdata"/><Relationship Id="rId53" Type="http://schemas.openxmlformats.org/officeDocument/2006/relationships/font" Target="fonts/Lato-boldItalic.fntdata"/><Relationship Id="rId52" Type="http://schemas.openxmlformats.org/officeDocument/2006/relationships/font" Target="fonts/Lato-italic.fntdata"/><Relationship Id="rId11" Type="http://schemas.openxmlformats.org/officeDocument/2006/relationships/slide" Target="slides/slide5.xml"/><Relationship Id="rId55" Type="http://schemas.openxmlformats.org/officeDocument/2006/relationships/font" Target="fonts/MavenPro-bold.fntdata"/><Relationship Id="rId10" Type="http://schemas.openxmlformats.org/officeDocument/2006/relationships/slide" Target="slides/slide4.xml"/><Relationship Id="rId54" Type="http://schemas.openxmlformats.org/officeDocument/2006/relationships/font" Target="fonts/MavenPro-regular.fntdata"/><Relationship Id="rId13" Type="http://schemas.openxmlformats.org/officeDocument/2006/relationships/slide" Target="slides/slide7.xml"/><Relationship Id="rId57" Type="http://schemas.openxmlformats.org/officeDocument/2006/relationships/font" Target="fonts/MontserratExtraBold-boldItalic.fntdata"/><Relationship Id="rId12" Type="http://schemas.openxmlformats.org/officeDocument/2006/relationships/slide" Target="slides/slide6.xml"/><Relationship Id="rId56" Type="http://schemas.openxmlformats.org/officeDocument/2006/relationships/font" Target="fonts/MontserratExtraBold-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22c5440e751_0_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22c5440e751_0_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24ec4268a0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24ec4268a0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24ec4268a0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24ec4268a0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24ec4268a09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24ec4268a09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24ec4268a0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24ec4268a0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24ec4268a0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24ec4268a0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24ec4268a09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24ec4268a09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1e40430764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1e40430764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1e40430764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1e40430764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1e40430764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1e40430764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1e404307643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1e404307643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22c5440e751_0_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22c5440e751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1e40430764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1e40430764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24ec4268a09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24ec4268a09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24ec4268a09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24ec4268a09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1e404307643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1e404307643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24ec4268a09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24ec4268a09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24ec4268a09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24ec4268a09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1e40430764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1e40430764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1e40430764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1e40430764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1e40430764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1e40430764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1e404307643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1e404307643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e40430764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1e40430764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24ec4268a09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24ec4268a09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22c5440e751_0_1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22c5440e751_0_1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1e4043076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1e4043076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2c83c2bf07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22c83c2bf07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1e40430764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1e40430764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24ec4268a09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24ec4268a09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22c83c2bf0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22c83c2bf0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24ec4268a0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24ec4268a0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7" name="Shape 277"/>
        <p:cNvGrpSpPr/>
        <p:nvPr/>
      </p:nvGrpSpPr>
      <p:grpSpPr>
        <a:xfrm>
          <a:off x="0" y="0"/>
          <a:ext cx="0" cy="0"/>
          <a:chOff x="0" y="0"/>
          <a:chExt cx="0" cy="0"/>
        </a:xfrm>
      </p:grpSpPr>
      <p:pic>
        <p:nvPicPr>
          <p:cNvPr descr="offset_comp_406605.jpg" id="278" name="Google Shape;278;p14"/>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279" name="Google Shape;279;p14"/>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280" name="Google Shape;280;p14"/>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281" name="Google Shape;281;p14"/>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282" name="Google Shape;282;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83" name="Google Shape;283;p14"/>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5" name="Shape 285"/>
        <p:cNvGrpSpPr/>
        <p:nvPr/>
      </p:nvGrpSpPr>
      <p:grpSpPr>
        <a:xfrm>
          <a:off x="0" y="0"/>
          <a:ext cx="0" cy="0"/>
          <a:chOff x="0" y="0"/>
          <a:chExt cx="0" cy="0"/>
        </a:xfrm>
      </p:grpSpPr>
      <p:grpSp>
        <p:nvGrpSpPr>
          <p:cNvPr id="286" name="Google Shape;286;p15"/>
          <p:cNvGrpSpPr/>
          <p:nvPr/>
        </p:nvGrpSpPr>
        <p:grpSpPr>
          <a:xfrm>
            <a:off x="4406400" y="0"/>
            <a:ext cx="4737600" cy="5143065"/>
            <a:chOff x="4406400" y="0"/>
            <a:chExt cx="4737600" cy="5143065"/>
          </a:xfrm>
        </p:grpSpPr>
        <p:sp>
          <p:nvSpPr>
            <p:cNvPr id="287" name="Google Shape;287;p1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 name="Google Shape;305;p15"/>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6" name="Google Shape;306;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07" name="Google Shape;307;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311" name="Shape 311"/>
        <p:cNvGrpSpPr/>
        <p:nvPr/>
      </p:nvGrpSpPr>
      <p:grpSpPr>
        <a:xfrm>
          <a:off x="0" y="0"/>
          <a:ext cx="0" cy="0"/>
          <a:chOff x="0" y="0"/>
          <a:chExt cx="0" cy="0"/>
        </a:xfrm>
      </p:grpSpPr>
      <p:grpSp>
        <p:nvGrpSpPr>
          <p:cNvPr id="312" name="Google Shape;312;p16"/>
          <p:cNvGrpSpPr/>
          <p:nvPr/>
        </p:nvGrpSpPr>
        <p:grpSpPr>
          <a:xfrm>
            <a:off x="4406400" y="0"/>
            <a:ext cx="4737600" cy="5143065"/>
            <a:chOff x="4406400" y="0"/>
            <a:chExt cx="4737600" cy="5143065"/>
          </a:xfrm>
        </p:grpSpPr>
        <p:sp>
          <p:nvSpPr>
            <p:cNvPr id="313" name="Google Shape;313;p16"/>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6"/>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6"/>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6"/>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6"/>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6"/>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6"/>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32" name="Google Shape;332;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33" name="Shape 333"/>
        <p:cNvGrpSpPr/>
        <p:nvPr/>
      </p:nvGrpSpPr>
      <p:grpSpPr>
        <a:xfrm>
          <a:off x="0" y="0"/>
          <a:ext cx="0" cy="0"/>
          <a:chOff x="0" y="0"/>
          <a:chExt cx="0" cy="0"/>
        </a:xfrm>
      </p:grpSpPr>
      <p:sp>
        <p:nvSpPr>
          <p:cNvPr id="334" name="Google Shape;334;p1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 name="Google Shape;338;p17"/>
          <p:cNvGrpSpPr/>
          <p:nvPr/>
        </p:nvGrpSpPr>
        <p:grpSpPr>
          <a:xfrm>
            <a:off x="0" y="381001"/>
            <a:ext cx="1037850" cy="1016287"/>
            <a:chOff x="0" y="381001"/>
            <a:chExt cx="1037850" cy="1016287"/>
          </a:xfrm>
        </p:grpSpPr>
        <p:sp>
          <p:nvSpPr>
            <p:cNvPr id="339" name="Google Shape;339;p1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 name="Google Shape;341;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42" name="Google Shape;342;p1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43" name="Google Shape;343;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344" name="Shape 344"/>
        <p:cNvGrpSpPr/>
        <p:nvPr/>
      </p:nvGrpSpPr>
      <p:grpSpPr>
        <a:xfrm>
          <a:off x="0" y="0"/>
          <a:ext cx="0" cy="0"/>
          <a:chOff x="0" y="0"/>
          <a:chExt cx="0" cy="0"/>
        </a:xfrm>
      </p:grpSpPr>
      <p:sp>
        <p:nvSpPr>
          <p:cNvPr id="345" name="Google Shape;345;p18"/>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46" name="Google Shape;346;p1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8"/>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348" name="Google Shape;348;p1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18"/>
          <p:cNvGrpSpPr/>
          <p:nvPr/>
        </p:nvGrpSpPr>
        <p:grpSpPr>
          <a:xfrm>
            <a:off x="0" y="381001"/>
            <a:ext cx="1037850" cy="1016287"/>
            <a:chOff x="0" y="381001"/>
            <a:chExt cx="1037850" cy="1016287"/>
          </a:xfrm>
        </p:grpSpPr>
        <p:sp>
          <p:nvSpPr>
            <p:cNvPr id="353" name="Google Shape;353;p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 name="Google Shape;355;p18"/>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356" name="Google Shape;356;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357" name="Shape 357"/>
        <p:cNvGrpSpPr/>
        <p:nvPr/>
      </p:nvGrpSpPr>
      <p:grpSpPr>
        <a:xfrm>
          <a:off x="0" y="0"/>
          <a:ext cx="0" cy="0"/>
          <a:chOff x="0" y="0"/>
          <a:chExt cx="0" cy="0"/>
        </a:xfrm>
      </p:grpSpPr>
      <p:sp>
        <p:nvSpPr>
          <p:cNvPr id="358" name="Google Shape;358;p19"/>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9" name="Google Shape;359;p19"/>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 name="Google Shape;364;p19"/>
          <p:cNvGrpSpPr/>
          <p:nvPr/>
        </p:nvGrpSpPr>
        <p:grpSpPr>
          <a:xfrm>
            <a:off x="0" y="381001"/>
            <a:ext cx="1037850" cy="1016287"/>
            <a:chOff x="0" y="381001"/>
            <a:chExt cx="1037850" cy="1016287"/>
          </a:xfrm>
        </p:grpSpPr>
        <p:sp>
          <p:nvSpPr>
            <p:cNvPr id="365" name="Google Shape;365;p1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 name="Google Shape;367;p19"/>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368" name="Google Shape;368;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69" name="Google Shape;369;p19"/>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0" name="Shape 370"/>
        <p:cNvGrpSpPr/>
        <p:nvPr/>
      </p:nvGrpSpPr>
      <p:grpSpPr>
        <a:xfrm>
          <a:off x="0" y="0"/>
          <a:ext cx="0" cy="0"/>
          <a:chOff x="0" y="0"/>
          <a:chExt cx="0" cy="0"/>
        </a:xfrm>
      </p:grpSpPr>
      <p:sp>
        <p:nvSpPr>
          <p:cNvPr id="371" name="Google Shape;371;p2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20"/>
          <p:cNvGrpSpPr/>
          <p:nvPr/>
        </p:nvGrpSpPr>
        <p:grpSpPr>
          <a:xfrm>
            <a:off x="0" y="381001"/>
            <a:ext cx="1037850" cy="1016287"/>
            <a:chOff x="0" y="381001"/>
            <a:chExt cx="1037850" cy="1016287"/>
          </a:xfrm>
        </p:grpSpPr>
        <p:sp>
          <p:nvSpPr>
            <p:cNvPr id="376" name="Google Shape;376;p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 name="Google Shape;37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79" name="Google Shape;379;p20"/>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80" name="Google Shape;380;p20"/>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81" name="Google Shape;381;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2" name="Shape 382"/>
        <p:cNvGrpSpPr/>
        <p:nvPr/>
      </p:nvGrpSpPr>
      <p:grpSpPr>
        <a:xfrm>
          <a:off x="0" y="0"/>
          <a:ext cx="0" cy="0"/>
          <a:chOff x="0" y="0"/>
          <a:chExt cx="0" cy="0"/>
        </a:xfrm>
      </p:grpSpPr>
      <p:sp>
        <p:nvSpPr>
          <p:cNvPr id="383" name="Google Shape;383;p2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21"/>
          <p:cNvGrpSpPr/>
          <p:nvPr/>
        </p:nvGrpSpPr>
        <p:grpSpPr>
          <a:xfrm>
            <a:off x="0" y="381001"/>
            <a:ext cx="1037850" cy="1016287"/>
            <a:chOff x="0" y="381001"/>
            <a:chExt cx="1037850" cy="1016287"/>
          </a:xfrm>
        </p:grpSpPr>
        <p:sp>
          <p:nvSpPr>
            <p:cNvPr id="388" name="Google Shape;388;p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 name="Google Shape;390;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91" name="Google Shape;39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2" name="Shape 392"/>
        <p:cNvGrpSpPr/>
        <p:nvPr/>
      </p:nvGrpSpPr>
      <p:grpSpPr>
        <a:xfrm>
          <a:off x="0" y="0"/>
          <a:ext cx="0" cy="0"/>
          <a:chOff x="0" y="0"/>
          <a:chExt cx="0" cy="0"/>
        </a:xfrm>
      </p:grpSpPr>
      <p:sp>
        <p:nvSpPr>
          <p:cNvPr id="393" name="Google Shape;393;p2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 name="Google Shape;397;p22"/>
          <p:cNvGrpSpPr/>
          <p:nvPr/>
        </p:nvGrpSpPr>
        <p:grpSpPr>
          <a:xfrm>
            <a:off x="0" y="381001"/>
            <a:ext cx="1037850" cy="1016287"/>
            <a:chOff x="0" y="381001"/>
            <a:chExt cx="1037850" cy="1016287"/>
          </a:xfrm>
        </p:grpSpPr>
        <p:sp>
          <p:nvSpPr>
            <p:cNvPr id="398" name="Google Shape;398;p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1" name="Google Shape;401;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402" name="Google Shape;40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03" name="Shape 403"/>
        <p:cNvGrpSpPr/>
        <p:nvPr/>
      </p:nvGrpSpPr>
      <p:grpSpPr>
        <a:xfrm>
          <a:off x="0" y="0"/>
          <a:ext cx="0" cy="0"/>
          <a:chOff x="0" y="0"/>
          <a:chExt cx="0" cy="0"/>
        </a:xfrm>
      </p:grpSpPr>
      <p:sp>
        <p:nvSpPr>
          <p:cNvPr id="404" name="Google Shape;404;p2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 name="Google Shape;408;p23"/>
          <p:cNvGrpSpPr/>
          <p:nvPr/>
        </p:nvGrpSpPr>
        <p:grpSpPr>
          <a:xfrm>
            <a:off x="4406400" y="0"/>
            <a:ext cx="4737600" cy="5143500"/>
            <a:chOff x="4406400" y="0"/>
            <a:chExt cx="4737600" cy="5143500"/>
          </a:xfrm>
        </p:grpSpPr>
        <p:sp>
          <p:nvSpPr>
            <p:cNvPr id="409" name="Google Shape;409;p23"/>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3"/>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3"/>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3"/>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3"/>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3"/>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3"/>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3"/>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3"/>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3"/>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3"/>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3"/>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3"/>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3"/>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3"/>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3"/>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 name="Google Shape;427;p23"/>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8" name="Google Shape;428;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9" name="Shape 429"/>
        <p:cNvGrpSpPr/>
        <p:nvPr/>
      </p:nvGrpSpPr>
      <p:grpSpPr>
        <a:xfrm>
          <a:off x="0" y="0"/>
          <a:ext cx="0" cy="0"/>
          <a:chOff x="0" y="0"/>
          <a:chExt cx="0" cy="0"/>
        </a:xfrm>
      </p:grpSpPr>
      <p:sp>
        <p:nvSpPr>
          <p:cNvPr id="430" name="Google Shape;430;p2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 name="Google Shape;434;p24"/>
          <p:cNvGrpSpPr/>
          <p:nvPr/>
        </p:nvGrpSpPr>
        <p:grpSpPr>
          <a:xfrm>
            <a:off x="0" y="381001"/>
            <a:ext cx="1037850" cy="1016287"/>
            <a:chOff x="0" y="381001"/>
            <a:chExt cx="1037850" cy="1016287"/>
          </a:xfrm>
        </p:grpSpPr>
        <p:sp>
          <p:nvSpPr>
            <p:cNvPr id="435" name="Google Shape;435;p2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 name="Google Shape;437;p24"/>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38" name="Google Shape;438;p24"/>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439" name="Google Shape;439;p24"/>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440" name="Google Shape;440;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1" name="Shape 441"/>
        <p:cNvGrpSpPr/>
        <p:nvPr/>
      </p:nvGrpSpPr>
      <p:grpSpPr>
        <a:xfrm>
          <a:off x="0" y="0"/>
          <a:ext cx="0" cy="0"/>
          <a:chOff x="0" y="0"/>
          <a:chExt cx="0" cy="0"/>
        </a:xfrm>
      </p:grpSpPr>
      <p:grpSp>
        <p:nvGrpSpPr>
          <p:cNvPr id="442" name="Google Shape;442;p25"/>
          <p:cNvGrpSpPr/>
          <p:nvPr/>
        </p:nvGrpSpPr>
        <p:grpSpPr>
          <a:xfrm>
            <a:off x="0" y="4128572"/>
            <a:ext cx="698925" cy="684657"/>
            <a:chOff x="0" y="3785672"/>
            <a:chExt cx="698925" cy="684657"/>
          </a:xfrm>
        </p:grpSpPr>
        <p:sp>
          <p:nvSpPr>
            <p:cNvPr id="443" name="Google Shape;443;p25"/>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5"/>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25"/>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446" name="Google Shape;446;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47" name="Google Shape;447;p2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1" name="Shape 451"/>
        <p:cNvGrpSpPr/>
        <p:nvPr/>
      </p:nvGrpSpPr>
      <p:grpSpPr>
        <a:xfrm>
          <a:off x="0" y="0"/>
          <a:ext cx="0" cy="0"/>
          <a:chOff x="0" y="0"/>
          <a:chExt cx="0" cy="0"/>
        </a:xfrm>
      </p:grpSpPr>
      <p:grpSp>
        <p:nvGrpSpPr>
          <p:cNvPr id="452" name="Google Shape;452;p26"/>
          <p:cNvGrpSpPr/>
          <p:nvPr/>
        </p:nvGrpSpPr>
        <p:grpSpPr>
          <a:xfrm>
            <a:off x="4406400" y="0"/>
            <a:ext cx="4737600" cy="5143065"/>
            <a:chOff x="4406400" y="0"/>
            <a:chExt cx="4737600" cy="5143065"/>
          </a:xfrm>
        </p:grpSpPr>
        <p:sp>
          <p:nvSpPr>
            <p:cNvPr id="453" name="Google Shape;453;p26"/>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6"/>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6"/>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6"/>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6"/>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6"/>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6"/>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6"/>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6"/>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6"/>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 name="Google Shape;471;p26"/>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472" name="Google Shape;472;p26"/>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473" name="Google Shape;473;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74" name="Google Shape;474;p2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8" name="Shape 478"/>
        <p:cNvGrpSpPr/>
        <p:nvPr/>
      </p:nvGrpSpPr>
      <p:grpSpPr>
        <a:xfrm>
          <a:off x="0" y="0"/>
          <a:ext cx="0" cy="0"/>
          <a:chOff x="0" y="0"/>
          <a:chExt cx="0" cy="0"/>
        </a:xfrm>
      </p:grpSpPr>
      <p:sp>
        <p:nvSpPr>
          <p:cNvPr id="479" name="Google Shape;479;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480" name="Shape 480"/>
        <p:cNvGrpSpPr/>
        <p:nvPr/>
      </p:nvGrpSpPr>
      <p:grpSpPr>
        <a:xfrm>
          <a:off x="0" y="0"/>
          <a:ext cx="0" cy="0"/>
          <a:chOff x="0" y="0"/>
          <a:chExt cx="0" cy="0"/>
        </a:xfrm>
      </p:grpSpPr>
      <p:pic>
        <p:nvPicPr>
          <p:cNvPr descr="offset_comp_343059.jpg" id="481" name="Google Shape;481;p28"/>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482" name="Google Shape;482;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83" name="Google Shape;483;p28"/>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484" name="Google Shape;484;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85" name="Google Shape;485;p28">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8">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8">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8">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 name="Google Shape;489;p28"/>
          <p:cNvGrpSpPr/>
          <p:nvPr/>
        </p:nvGrpSpPr>
        <p:grpSpPr>
          <a:xfrm>
            <a:off x="0" y="381001"/>
            <a:ext cx="1037850" cy="1016287"/>
            <a:chOff x="0" y="381001"/>
            <a:chExt cx="1037850" cy="1016287"/>
          </a:xfrm>
        </p:grpSpPr>
        <p:sp>
          <p:nvSpPr>
            <p:cNvPr id="490" name="Google Shape;490;p2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6" Type="http://schemas.openxmlformats.org/officeDocument/2006/relationships/theme" Target="../theme/theme2.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273" name="Shape 273"/>
        <p:cNvGrpSpPr/>
        <p:nvPr/>
      </p:nvGrpSpPr>
      <p:grpSpPr>
        <a:xfrm>
          <a:off x="0" y="0"/>
          <a:ext cx="0" cy="0"/>
          <a:chOff x="0" y="0"/>
          <a:chExt cx="0" cy="0"/>
        </a:xfrm>
      </p:grpSpPr>
      <p:sp>
        <p:nvSpPr>
          <p:cNvPr id="274" name="Google Shape;274;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275" name="Google Shape;275;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276" name="Google Shape;276;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29"/>
          <p:cNvSpPr txBox="1"/>
          <p:nvPr>
            <p:ph type="ctrTitle"/>
          </p:nvPr>
        </p:nvSpPr>
        <p:spPr>
          <a:xfrm>
            <a:off x="704050" y="1176825"/>
            <a:ext cx="8211000" cy="19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Secure Programs:</a:t>
            </a:r>
            <a:endParaRPr b="1"/>
          </a:p>
          <a:p>
            <a:pPr indent="0" lvl="0" marL="0" rtl="0" algn="l">
              <a:spcBef>
                <a:spcPts val="0"/>
              </a:spcBef>
              <a:spcAft>
                <a:spcPts val="0"/>
              </a:spcAft>
              <a:buNone/>
            </a:pPr>
            <a:r>
              <a:rPr b="1" lang="en">
                <a:solidFill>
                  <a:schemeClr val="accent2"/>
                </a:solidFill>
              </a:rPr>
              <a:t>Incident</a:t>
            </a:r>
            <a:r>
              <a:rPr b="1" lang="en"/>
              <a:t> and </a:t>
            </a:r>
            <a:r>
              <a:rPr b="1" lang="en">
                <a:solidFill>
                  <a:schemeClr val="lt2"/>
                </a:solidFill>
              </a:rPr>
              <a:t>Disaster Response</a:t>
            </a:r>
            <a:r>
              <a:rPr b="1" lang="en"/>
              <a:t> and </a:t>
            </a:r>
            <a:r>
              <a:rPr b="1" lang="en">
                <a:solidFill>
                  <a:schemeClr val="accent2"/>
                </a:solidFill>
              </a:rPr>
              <a:t>Recovery</a:t>
            </a:r>
            <a:r>
              <a:rPr b="1" lang="en"/>
              <a:t> &amp; </a:t>
            </a:r>
            <a:r>
              <a:rPr b="1" lang="en">
                <a:solidFill>
                  <a:schemeClr val="accent1"/>
                </a:solidFill>
              </a:rPr>
              <a:t>Business Continuity</a:t>
            </a:r>
            <a:r>
              <a:rPr b="1" lang="en"/>
              <a:t> Plans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8"/>
          <p:cNvSpPr txBox="1"/>
          <p:nvPr>
            <p:ph type="title"/>
          </p:nvPr>
        </p:nvSpPr>
        <p:spPr>
          <a:xfrm>
            <a:off x="833250" y="699350"/>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Containment: Preserve Evidence</a:t>
            </a:r>
            <a:endParaRPr b="1" sz="3200">
              <a:solidFill>
                <a:schemeClr val="lt2"/>
              </a:solidFill>
            </a:endParaRPr>
          </a:p>
        </p:txBody>
      </p:sp>
      <p:sp>
        <p:nvSpPr>
          <p:cNvPr id="553" name="Google Shape;553;p38"/>
          <p:cNvSpPr txBox="1"/>
          <p:nvPr/>
        </p:nvSpPr>
        <p:spPr>
          <a:xfrm>
            <a:off x="-135775" y="2075225"/>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While containing the incident, it is essential to document and preserve any evidence meticulously. This information is valuable for future forensic analysis, aiding in understanding the attack and potentially necessary for legal proceedings.</a:t>
            </a:r>
            <a:endParaRPr b="1" sz="2200">
              <a:solidFill>
                <a:srgbClr val="D1D5DB"/>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39"/>
          <p:cNvSpPr txBox="1"/>
          <p:nvPr>
            <p:ph type="title"/>
          </p:nvPr>
        </p:nvSpPr>
        <p:spPr>
          <a:xfrm>
            <a:off x="668125" y="841500"/>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Eradication: Investigation</a:t>
            </a:r>
            <a:endParaRPr b="1" sz="3200">
              <a:solidFill>
                <a:schemeClr val="lt2"/>
              </a:solidFill>
            </a:endParaRPr>
          </a:p>
        </p:txBody>
      </p:sp>
      <p:sp>
        <p:nvSpPr>
          <p:cNvPr id="559" name="Google Shape;559;p39"/>
          <p:cNvSpPr txBox="1"/>
          <p:nvPr/>
        </p:nvSpPr>
        <p:spPr>
          <a:xfrm>
            <a:off x="-110500" y="1986775"/>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After containment, we move to understand what triggered the incident. This stage involves conducting a thorough investigation to identify the root causes and any vulnerabilities or weaknesses that might have contributed to the incident.</a:t>
            </a:r>
            <a:endParaRPr b="1" sz="2200">
              <a:solidFill>
                <a:srgbClr val="D1D5DB"/>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40"/>
          <p:cNvSpPr txBox="1"/>
          <p:nvPr>
            <p:ph type="title"/>
          </p:nvPr>
        </p:nvSpPr>
        <p:spPr>
          <a:xfrm>
            <a:off x="743525" y="917600"/>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Eradication: Remediation</a:t>
            </a:r>
            <a:endParaRPr b="1" sz="3200">
              <a:solidFill>
                <a:schemeClr val="lt2"/>
              </a:solidFill>
            </a:endParaRPr>
          </a:p>
        </p:txBody>
      </p:sp>
      <p:sp>
        <p:nvSpPr>
          <p:cNvPr id="565" name="Google Shape;565;p40"/>
          <p:cNvSpPr txBox="1"/>
          <p:nvPr/>
        </p:nvSpPr>
        <p:spPr>
          <a:xfrm>
            <a:off x="-161050" y="1597100"/>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Identifying the weaknesses that led to the incident allows us to develop and implement a plan to address them. Remediation actions can range from patching systems and updating security configurations to removing malware.</a:t>
            </a:r>
            <a:endParaRPr b="1" sz="2200">
              <a:solidFill>
                <a:srgbClr val="D1D5DB"/>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41"/>
          <p:cNvSpPr txBox="1"/>
          <p:nvPr>
            <p:ph type="title"/>
          </p:nvPr>
        </p:nvSpPr>
        <p:spPr>
          <a:xfrm>
            <a:off x="743525" y="917600"/>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Recovery: Systems Restoration</a:t>
            </a:r>
            <a:endParaRPr b="1" sz="3200">
              <a:solidFill>
                <a:schemeClr val="lt2"/>
              </a:solidFill>
            </a:endParaRPr>
          </a:p>
        </p:txBody>
      </p:sp>
      <p:sp>
        <p:nvSpPr>
          <p:cNvPr id="571" name="Google Shape;571;p41"/>
          <p:cNvSpPr txBox="1"/>
          <p:nvPr/>
        </p:nvSpPr>
        <p:spPr>
          <a:xfrm>
            <a:off x="-161050" y="1597100"/>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The recovery phase involves restoring the affected systems and services to their normal operational state. We diligently ensure the systems are secure and that our data integrity is uncompromised in the process.</a:t>
            </a:r>
            <a:endParaRPr b="1" sz="2200">
              <a:solidFill>
                <a:srgbClr val="D1D5DB"/>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42"/>
          <p:cNvSpPr txBox="1"/>
          <p:nvPr>
            <p:ph type="title"/>
          </p:nvPr>
        </p:nvSpPr>
        <p:spPr>
          <a:xfrm>
            <a:off x="725625" y="917600"/>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Recovery: Data Recovery</a:t>
            </a:r>
            <a:endParaRPr b="1" sz="3200">
              <a:solidFill>
                <a:schemeClr val="lt2"/>
              </a:solidFill>
            </a:endParaRPr>
          </a:p>
        </p:txBody>
      </p:sp>
      <p:sp>
        <p:nvSpPr>
          <p:cNvPr id="577" name="Google Shape;577;p42"/>
          <p:cNvSpPr txBox="1"/>
          <p:nvPr/>
        </p:nvSpPr>
        <p:spPr>
          <a:xfrm>
            <a:off x="-161050" y="1597100"/>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In scenarios where data was lost or compromised during the incident, we utilize backups or other reliable sources to recover it. Our primary goal is to minimize data loss and restore operations swiftly and securely.</a:t>
            </a:r>
            <a:endParaRPr b="1" sz="2200">
              <a:solidFill>
                <a:srgbClr val="D1D5DB"/>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43"/>
          <p:cNvSpPr txBox="1"/>
          <p:nvPr>
            <p:ph type="title"/>
          </p:nvPr>
        </p:nvSpPr>
        <p:spPr>
          <a:xfrm>
            <a:off x="725625" y="7520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Recovery: Communication</a:t>
            </a:r>
            <a:endParaRPr b="1" sz="3200">
              <a:solidFill>
                <a:schemeClr val="lt2"/>
              </a:solidFill>
            </a:endParaRPr>
          </a:p>
        </p:txBody>
      </p:sp>
      <p:sp>
        <p:nvSpPr>
          <p:cNvPr id="583" name="Google Shape;583;p43"/>
          <p:cNvSpPr txBox="1"/>
          <p:nvPr/>
        </p:nvSpPr>
        <p:spPr>
          <a:xfrm>
            <a:off x="-161050" y="1597100"/>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Transparent and timely communication plays a key role in the recovery phase. We ensure all stakeholders are informed about the incident, its impact, and the steps we're taking to recover and prevent similar incidents in the future.</a:t>
            </a:r>
            <a:endParaRPr b="1" sz="2200">
              <a:solidFill>
                <a:srgbClr val="D1D5DB"/>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44"/>
          <p:cNvSpPr txBox="1"/>
          <p:nvPr>
            <p:ph type="title"/>
          </p:nvPr>
        </p:nvSpPr>
        <p:spPr>
          <a:xfrm>
            <a:off x="725625" y="7520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Post-Incident Analysis: </a:t>
            </a:r>
            <a:endParaRPr b="1" sz="3200">
              <a:solidFill>
                <a:schemeClr val="lt2"/>
              </a:solidFill>
            </a:endParaRPr>
          </a:p>
          <a:p>
            <a:pPr indent="0" lvl="0" marL="0" marR="0" rtl="0" algn="ctr">
              <a:lnSpc>
                <a:spcPct val="100000"/>
              </a:lnSpc>
              <a:spcBef>
                <a:spcPts val="0"/>
              </a:spcBef>
              <a:spcAft>
                <a:spcPts val="0"/>
              </a:spcAft>
              <a:buNone/>
            </a:pPr>
            <a:r>
              <a:rPr b="1" lang="en" sz="3200">
                <a:solidFill>
                  <a:schemeClr val="lt2"/>
                </a:solidFill>
              </a:rPr>
              <a:t>Incident Review</a:t>
            </a:r>
            <a:endParaRPr b="1" sz="3200">
              <a:solidFill>
                <a:schemeClr val="lt2"/>
              </a:solidFill>
            </a:endParaRPr>
          </a:p>
        </p:txBody>
      </p:sp>
      <p:sp>
        <p:nvSpPr>
          <p:cNvPr id="589" name="Google Shape;589;p44"/>
          <p:cNvSpPr txBox="1"/>
          <p:nvPr/>
        </p:nvSpPr>
        <p:spPr>
          <a:xfrm>
            <a:off x="-224250" y="2089975"/>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Once the incident is resolved, we conduct a comprehensive review of the incident response process. This evaluation is crucial in assessing how the incident occurred, how effective the response was, and identifying areas for improvement.</a:t>
            </a:r>
            <a:endParaRPr b="1" sz="2200">
              <a:solidFill>
                <a:srgbClr val="D1D5DB"/>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45"/>
          <p:cNvSpPr txBox="1"/>
          <p:nvPr>
            <p:ph type="title"/>
          </p:nvPr>
        </p:nvSpPr>
        <p:spPr>
          <a:xfrm>
            <a:off x="725625" y="7520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Post-Incident Analysis: </a:t>
            </a:r>
            <a:endParaRPr b="1" sz="3200">
              <a:solidFill>
                <a:schemeClr val="lt2"/>
              </a:solidFill>
            </a:endParaRPr>
          </a:p>
          <a:p>
            <a:pPr indent="0" lvl="0" marL="0" marR="0" rtl="0" algn="ctr">
              <a:lnSpc>
                <a:spcPct val="100000"/>
              </a:lnSpc>
              <a:spcBef>
                <a:spcPts val="0"/>
              </a:spcBef>
              <a:spcAft>
                <a:spcPts val="0"/>
              </a:spcAft>
              <a:buNone/>
            </a:pPr>
            <a:r>
              <a:rPr b="1" lang="en" sz="3200">
                <a:solidFill>
                  <a:schemeClr val="lt2"/>
                </a:solidFill>
              </a:rPr>
              <a:t>Implement </a:t>
            </a:r>
            <a:r>
              <a:rPr b="1" lang="en" sz="3200">
                <a:solidFill>
                  <a:schemeClr val="lt2"/>
                </a:solidFill>
              </a:rPr>
              <a:t>Improvements</a:t>
            </a:r>
            <a:endParaRPr b="1" sz="3200">
              <a:solidFill>
                <a:schemeClr val="lt2"/>
              </a:solidFill>
            </a:endParaRPr>
          </a:p>
        </p:txBody>
      </p:sp>
      <p:sp>
        <p:nvSpPr>
          <p:cNvPr id="595" name="Google Shape;595;p45"/>
          <p:cNvSpPr txBox="1"/>
          <p:nvPr/>
        </p:nvSpPr>
        <p:spPr>
          <a:xfrm>
            <a:off x="-224250" y="2089975"/>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Based on the incident review, we identify and implement necessary improvements to prevent similar incidents in the future. This could involve updating security policies, implementing new technology, or providing additional staff training.</a:t>
            </a:r>
            <a:endParaRPr b="1" sz="2200">
              <a:solidFill>
                <a:srgbClr val="D1D5DB"/>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46"/>
          <p:cNvSpPr txBox="1"/>
          <p:nvPr>
            <p:ph type="title"/>
          </p:nvPr>
        </p:nvSpPr>
        <p:spPr>
          <a:xfrm>
            <a:off x="725625" y="7520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Post-Incident Analysis: </a:t>
            </a:r>
            <a:endParaRPr b="1" sz="3200">
              <a:solidFill>
                <a:schemeClr val="lt2"/>
              </a:solidFill>
            </a:endParaRPr>
          </a:p>
          <a:p>
            <a:pPr indent="0" lvl="0" marL="0" marR="0" rtl="0" algn="ctr">
              <a:lnSpc>
                <a:spcPct val="100000"/>
              </a:lnSpc>
              <a:spcBef>
                <a:spcPts val="0"/>
              </a:spcBef>
              <a:spcAft>
                <a:spcPts val="0"/>
              </a:spcAft>
              <a:buNone/>
            </a:pPr>
            <a:r>
              <a:rPr b="1" lang="en" sz="3200">
                <a:solidFill>
                  <a:schemeClr val="lt2"/>
                </a:solidFill>
              </a:rPr>
              <a:t>Report and Document</a:t>
            </a:r>
            <a:endParaRPr b="1" sz="3200">
              <a:solidFill>
                <a:schemeClr val="lt2"/>
              </a:solidFill>
            </a:endParaRPr>
          </a:p>
        </p:txBody>
      </p:sp>
      <p:sp>
        <p:nvSpPr>
          <p:cNvPr id="601" name="Google Shape;601;p46"/>
          <p:cNvSpPr txBox="1"/>
          <p:nvPr/>
        </p:nvSpPr>
        <p:spPr>
          <a:xfrm>
            <a:off x="-224250" y="2089975"/>
            <a:ext cx="9144000" cy="18777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The final step in our incident response process is to generate and distribute an incident report to relevant stakeholders. This report includes a timeline of the incident, an analysis of its cause and impact, a detailed description of the response actions, and recommendations for future improvement.</a:t>
            </a:r>
            <a:endParaRPr b="1" sz="2200">
              <a:solidFill>
                <a:srgbClr val="D1D5DB"/>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47"/>
          <p:cNvSpPr txBox="1"/>
          <p:nvPr>
            <p:ph type="title"/>
          </p:nvPr>
        </p:nvSpPr>
        <p:spPr>
          <a:xfrm>
            <a:off x="162900" y="725050"/>
            <a:ext cx="8818200" cy="55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900">
                <a:solidFill>
                  <a:schemeClr val="lt2"/>
                </a:solidFill>
                <a:latin typeface="Montserrat ExtraBold"/>
                <a:ea typeface="Montserrat ExtraBold"/>
                <a:cs typeface="Montserrat ExtraBold"/>
                <a:sym typeface="Montserrat ExtraBold"/>
              </a:rPr>
              <a:t>The Importance of Incident Response</a:t>
            </a:r>
            <a:endParaRPr b="1" sz="3900">
              <a:solidFill>
                <a:schemeClr val="lt2"/>
              </a:solidFill>
            </a:endParaRPr>
          </a:p>
        </p:txBody>
      </p:sp>
      <p:sp>
        <p:nvSpPr>
          <p:cNvPr id="607" name="Google Shape;607;p47"/>
          <p:cNvSpPr txBox="1"/>
          <p:nvPr/>
        </p:nvSpPr>
        <p:spPr>
          <a:xfrm>
            <a:off x="1294300" y="2423075"/>
            <a:ext cx="4245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608" name="Google Shape;608;p47"/>
          <p:cNvSpPr txBox="1"/>
          <p:nvPr/>
        </p:nvSpPr>
        <p:spPr>
          <a:xfrm>
            <a:off x="162900" y="1641725"/>
            <a:ext cx="8586900" cy="1994700"/>
          </a:xfrm>
          <a:prstGeom prst="rect">
            <a:avLst/>
          </a:prstGeom>
          <a:noFill/>
          <a:ln>
            <a:noFill/>
          </a:ln>
        </p:spPr>
        <p:txBody>
          <a:bodyPr anchorCtr="0" anchor="t" bIns="91425" lIns="91425" spcFirstLastPara="1" rIns="91425" wrap="square" tIns="91425">
            <a:spAutoFit/>
          </a:bodyPr>
          <a:lstStyle/>
          <a:p>
            <a:pPr indent="0" lvl="0" marL="457200" marR="0" rtl="0" algn="ctr">
              <a:lnSpc>
                <a:spcPct val="115000"/>
              </a:lnSpc>
              <a:spcBef>
                <a:spcPts val="1500"/>
              </a:spcBef>
              <a:spcAft>
                <a:spcPts val="0"/>
              </a:spcAft>
              <a:buNone/>
            </a:pPr>
            <a:r>
              <a:rPr b="1" lang="en" sz="2100">
                <a:solidFill>
                  <a:schemeClr val="lt1"/>
                </a:solidFill>
                <a:latin typeface="Roboto"/>
                <a:ea typeface="Roboto"/>
                <a:cs typeface="Roboto"/>
                <a:sym typeface="Roboto"/>
              </a:rPr>
              <a:t>Rapid incident response can significantly reduce the cost of a data breach. Companies that contained a breach in less than 30 days saved over $1 million compared to those that took more than 30 days. Effective incident response plans can also reduce the time to contain a breach, further minimizing impact.</a:t>
            </a:r>
            <a:endParaRPr b="1" sz="2100">
              <a:solidFill>
                <a:schemeClr val="lt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30"/>
          <p:cNvSpPr txBox="1"/>
          <p:nvPr>
            <p:ph type="title"/>
          </p:nvPr>
        </p:nvSpPr>
        <p:spPr>
          <a:xfrm>
            <a:off x="162900" y="295375"/>
            <a:ext cx="8818200" cy="55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900">
                <a:solidFill>
                  <a:schemeClr val="dk2"/>
                </a:solidFill>
                <a:latin typeface="Montserrat ExtraBold"/>
                <a:ea typeface="Montserrat ExtraBold"/>
                <a:cs typeface="Montserrat ExtraBold"/>
                <a:sym typeface="Montserrat ExtraBold"/>
              </a:rPr>
              <a:t>Welcome to</a:t>
            </a:r>
            <a:r>
              <a:rPr lang="en" sz="2900">
                <a:solidFill>
                  <a:schemeClr val="lt2"/>
                </a:solidFill>
                <a:latin typeface="Montserrat ExtraBold"/>
                <a:ea typeface="Montserrat ExtraBold"/>
                <a:cs typeface="Montserrat ExtraBold"/>
                <a:sym typeface="Montserrat ExtraBold"/>
              </a:rPr>
              <a:t> </a:t>
            </a:r>
            <a:r>
              <a:rPr lang="en" sz="2900">
                <a:solidFill>
                  <a:srgbClr val="674EA7"/>
                </a:solidFill>
                <a:latin typeface="Montserrat ExtraBold"/>
                <a:ea typeface="Montserrat ExtraBold"/>
                <a:cs typeface="Montserrat ExtraBold"/>
                <a:sym typeface="Montserrat ExtraBold"/>
              </a:rPr>
              <a:t>The Knowledge House</a:t>
            </a:r>
            <a:r>
              <a:rPr lang="en" sz="2900">
                <a:solidFill>
                  <a:schemeClr val="lt2"/>
                </a:solidFill>
                <a:latin typeface="Montserrat ExtraBold"/>
                <a:ea typeface="Montserrat ExtraBold"/>
                <a:cs typeface="Montserrat ExtraBold"/>
                <a:sym typeface="Montserrat ExtraBold"/>
              </a:rPr>
              <a:t> </a:t>
            </a:r>
            <a:endParaRPr sz="2900">
              <a:solidFill>
                <a:schemeClr val="lt2"/>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2900">
                <a:solidFill>
                  <a:schemeClr val="lt2"/>
                </a:solidFill>
                <a:latin typeface="Montserrat ExtraBold"/>
                <a:ea typeface="Montserrat ExtraBold"/>
                <a:cs typeface="Montserrat ExtraBold"/>
                <a:sym typeface="Montserrat ExtraBold"/>
              </a:rPr>
              <a:t>Incident </a:t>
            </a:r>
            <a:r>
              <a:rPr lang="en" sz="2900">
                <a:solidFill>
                  <a:schemeClr val="dk2"/>
                </a:solidFill>
                <a:latin typeface="Montserrat ExtraBold"/>
                <a:ea typeface="Montserrat ExtraBold"/>
                <a:cs typeface="Montserrat ExtraBold"/>
                <a:sym typeface="Montserrat ExtraBold"/>
              </a:rPr>
              <a:t>and</a:t>
            </a:r>
            <a:r>
              <a:rPr lang="en" sz="2900">
                <a:solidFill>
                  <a:schemeClr val="lt2"/>
                </a:solidFill>
                <a:latin typeface="Montserrat ExtraBold"/>
                <a:ea typeface="Montserrat ExtraBold"/>
                <a:cs typeface="Montserrat ExtraBold"/>
                <a:sym typeface="Montserrat ExtraBold"/>
              </a:rPr>
              <a:t> </a:t>
            </a:r>
            <a:r>
              <a:rPr lang="en" sz="2900">
                <a:solidFill>
                  <a:srgbClr val="1976D2"/>
                </a:solidFill>
                <a:latin typeface="Montserrat ExtraBold"/>
                <a:ea typeface="Montserrat ExtraBold"/>
                <a:cs typeface="Montserrat ExtraBold"/>
                <a:sym typeface="Montserrat ExtraBold"/>
              </a:rPr>
              <a:t>Disaster Recovery</a:t>
            </a:r>
            <a:r>
              <a:rPr lang="en" sz="2900">
                <a:solidFill>
                  <a:schemeClr val="lt2"/>
                </a:solidFill>
                <a:latin typeface="Montserrat ExtraBold"/>
                <a:ea typeface="Montserrat ExtraBold"/>
                <a:cs typeface="Montserrat ExtraBold"/>
                <a:sym typeface="Montserrat ExtraBold"/>
              </a:rPr>
              <a:t> &amp; </a:t>
            </a:r>
            <a:r>
              <a:rPr lang="en" sz="2900">
                <a:solidFill>
                  <a:schemeClr val="accent2"/>
                </a:solidFill>
                <a:latin typeface="Montserrat ExtraBold"/>
                <a:ea typeface="Montserrat ExtraBold"/>
                <a:cs typeface="Montserrat ExtraBold"/>
                <a:sym typeface="Montserrat ExtraBold"/>
              </a:rPr>
              <a:t>Business Continuity</a:t>
            </a:r>
            <a:r>
              <a:rPr lang="en" sz="2900">
                <a:solidFill>
                  <a:schemeClr val="lt2"/>
                </a:solidFill>
                <a:latin typeface="Montserrat ExtraBold"/>
                <a:ea typeface="Montserrat ExtraBold"/>
                <a:cs typeface="Montserrat ExtraBold"/>
                <a:sym typeface="Montserrat ExtraBold"/>
              </a:rPr>
              <a:t> </a:t>
            </a:r>
            <a:r>
              <a:rPr lang="en" sz="2900">
                <a:solidFill>
                  <a:srgbClr val="D1D5DB"/>
                </a:solidFill>
                <a:latin typeface="Montserrat ExtraBold"/>
                <a:ea typeface="Montserrat ExtraBold"/>
                <a:cs typeface="Montserrat ExtraBold"/>
                <a:sym typeface="Montserrat ExtraBold"/>
              </a:rPr>
              <a:t>Plans</a:t>
            </a:r>
            <a:endParaRPr b="1" sz="3500">
              <a:solidFill>
                <a:srgbClr val="D1D5DB"/>
              </a:solidFill>
            </a:endParaRPr>
          </a:p>
          <a:p>
            <a:pPr indent="0" lvl="0" marL="0" rtl="0" algn="ctr">
              <a:spcBef>
                <a:spcPts val="0"/>
              </a:spcBef>
              <a:spcAft>
                <a:spcPts val="0"/>
              </a:spcAft>
              <a:buNone/>
            </a:pPr>
            <a:r>
              <a:t/>
            </a:r>
            <a:endParaRPr b="1" sz="3900"/>
          </a:p>
        </p:txBody>
      </p:sp>
      <p:sp>
        <p:nvSpPr>
          <p:cNvPr id="502" name="Google Shape;502;p30"/>
          <p:cNvSpPr txBox="1"/>
          <p:nvPr/>
        </p:nvSpPr>
        <p:spPr>
          <a:xfrm>
            <a:off x="1294300" y="2423075"/>
            <a:ext cx="4245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503" name="Google Shape;503;p30"/>
          <p:cNvSpPr txBox="1"/>
          <p:nvPr/>
        </p:nvSpPr>
        <p:spPr>
          <a:xfrm>
            <a:off x="0" y="1907125"/>
            <a:ext cx="8586900" cy="2738400"/>
          </a:xfrm>
          <a:prstGeom prst="rect">
            <a:avLst/>
          </a:prstGeom>
          <a:noFill/>
          <a:ln>
            <a:noFill/>
          </a:ln>
        </p:spPr>
        <p:txBody>
          <a:bodyPr anchorCtr="0" anchor="t" bIns="91425" lIns="91425" spcFirstLastPara="1" rIns="91425" wrap="square" tIns="91425">
            <a:spAutoFit/>
          </a:bodyPr>
          <a:lstStyle/>
          <a:p>
            <a:pPr indent="0" lvl="0" marL="457200" marR="0" rtl="0" algn="ctr">
              <a:lnSpc>
                <a:spcPct val="115000"/>
              </a:lnSpc>
              <a:spcBef>
                <a:spcPts val="1500"/>
              </a:spcBef>
              <a:spcAft>
                <a:spcPts val="0"/>
              </a:spcAft>
              <a:buNone/>
            </a:pPr>
            <a:r>
              <a:rPr b="1" lang="en" sz="2100">
                <a:solidFill>
                  <a:schemeClr val="lt1"/>
                </a:solidFill>
                <a:latin typeface="Roboto"/>
                <a:ea typeface="Roboto"/>
                <a:cs typeface="Roboto"/>
                <a:sym typeface="Roboto"/>
              </a:rPr>
              <a:t>This presentation is a critical part of our commitment to securing The Knowledge House's operations, data, and trust of our stakeholders. Our discussion today will revolve around the importance of incident response, disaster recovery, and business continuity for The Knowledge House. We aim to illustrate our strategies to safeguard our systems and data, emphasizing how each team member plays a crucial role in these processes.</a:t>
            </a:r>
            <a:endParaRPr b="1" sz="2100">
              <a:solidFill>
                <a:schemeClr val="lt1"/>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48"/>
          <p:cNvSpPr txBox="1"/>
          <p:nvPr>
            <p:ph type="title"/>
          </p:nvPr>
        </p:nvSpPr>
        <p:spPr>
          <a:xfrm>
            <a:off x="713000" y="6256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Incident Response: </a:t>
            </a:r>
            <a:endParaRPr b="1" sz="3200">
              <a:solidFill>
                <a:schemeClr val="lt2"/>
              </a:solidFill>
            </a:endParaRPr>
          </a:p>
          <a:p>
            <a:pPr indent="0" lvl="0" marL="0" marR="0" rtl="0" algn="ctr">
              <a:lnSpc>
                <a:spcPct val="100000"/>
              </a:lnSpc>
              <a:spcBef>
                <a:spcPts val="0"/>
              </a:spcBef>
              <a:spcAft>
                <a:spcPts val="0"/>
              </a:spcAft>
              <a:buNone/>
            </a:pPr>
            <a:r>
              <a:rPr b="1" lang="en" sz="3200">
                <a:solidFill>
                  <a:schemeClr val="lt2"/>
                </a:solidFill>
              </a:rPr>
              <a:t>Conclusion</a:t>
            </a:r>
            <a:endParaRPr b="1" sz="3200">
              <a:solidFill>
                <a:schemeClr val="lt2"/>
              </a:solidFill>
            </a:endParaRPr>
          </a:p>
        </p:txBody>
      </p:sp>
      <p:sp>
        <p:nvSpPr>
          <p:cNvPr id="614" name="Google Shape;614;p48"/>
          <p:cNvSpPr txBox="1"/>
          <p:nvPr/>
        </p:nvSpPr>
        <p:spPr>
          <a:xfrm>
            <a:off x="-224250" y="2089975"/>
            <a:ext cx="9144000" cy="18777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The incident response process is dynamic and should be regularly reviewed and updated to reflect changes in technology, threats, and organizational requirements. The goal is not just to react to incidents, but to continuously improve our defenses and resilience against future threats.</a:t>
            </a:r>
            <a:endParaRPr b="1" sz="2200">
              <a:solidFill>
                <a:srgbClr val="D1D5DB"/>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49"/>
          <p:cNvSpPr txBox="1"/>
          <p:nvPr>
            <p:ph type="title"/>
          </p:nvPr>
        </p:nvSpPr>
        <p:spPr>
          <a:xfrm>
            <a:off x="659700" y="1922800"/>
            <a:ext cx="7824600" cy="9141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4700">
                <a:solidFill>
                  <a:srgbClr val="1976D2"/>
                </a:solidFill>
                <a:latin typeface="Montserrat ExtraBold"/>
                <a:ea typeface="Montserrat ExtraBold"/>
                <a:cs typeface="Montserrat ExtraBold"/>
                <a:sym typeface="Montserrat ExtraBold"/>
              </a:rPr>
              <a:t>Disaster Recovery </a:t>
            </a:r>
            <a:r>
              <a:rPr lang="en" sz="4700">
                <a:solidFill>
                  <a:schemeClr val="dk2"/>
                </a:solidFill>
                <a:latin typeface="Montserrat ExtraBold"/>
                <a:ea typeface="Montserrat ExtraBold"/>
                <a:cs typeface="Montserrat ExtraBold"/>
                <a:sym typeface="Montserrat ExtraBold"/>
              </a:rPr>
              <a:t>&amp;</a:t>
            </a:r>
            <a:r>
              <a:rPr lang="en" sz="4700">
                <a:solidFill>
                  <a:srgbClr val="1976D2"/>
                </a:solidFill>
                <a:latin typeface="Montserrat ExtraBold"/>
                <a:ea typeface="Montserrat ExtraBold"/>
                <a:cs typeface="Montserrat ExtraBold"/>
                <a:sym typeface="Montserrat ExtraBold"/>
              </a:rPr>
              <a:t> </a:t>
            </a:r>
            <a:r>
              <a:rPr lang="en" sz="4700">
                <a:solidFill>
                  <a:schemeClr val="accent2"/>
                </a:solidFill>
                <a:latin typeface="Montserrat ExtraBold"/>
                <a:ea typeface="Montserrat ExtraBold"/>
                <a:cs typeface="Montserrat ExtraBold"/>
                <a:sym typeface="Montserrat ExtraBold"/>
              </a:rPr>
              <a:t>Business Continuity</a:t>
            </a:r>
            <a:endParaRPr sz="4700">
              <a:solidFill>
                <a:schemeClr val="accent2"/>
              </a:solidFill>
              <a:latin typeface="Montserrat ExtraBold"/>
              <a:ea typeface="Montserrat ExtraBold"/>
              <a:cs typeface="Montserrat ExtraBold"/>
              <a:sym typeface="Montserrat Extra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50"/>
          <p:cNvSpPr txBox="1"/>
          <p:nvPr>
            <p:ph type="title"/>
          </p:nvPr>
        </p:nvSpPr>
        <p:spPr>
          <a:xfrm>
            <a:off x="928375" y="4478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accent2"/>
                </a:solidFill>
              </a:rPr>
              <a:t>Business Continuity</a:t>
            </a:r>
            <a:r>
              <a:rPr b="1" lang="en" sz="3200">
                <a:solidFill>
                  <a:srgbClr val="1976D2"/>
                </a:solidFill>
              </a:rPr>
              <a:t> </a:t>
            </a:r>
            <a:r>
              <a:rPr b="1" lang="en" sz="3200">
                <a:solidFill>
                  <a:schemeClr val="dk2"/>
                </a:solidFill>
              </a:rPr>
              <a:t>and</a:t>
            </a:r>
            <a:r>
              <a:rPr b="1" lang="en" sz="3200">
                <a:solidFill>
                  <a:srgbClr val="1976D2"/>
                </a:solidFill>
              </a:rPr>
              <a:t> Disaster Recovery </a:t>
            </a:r>
            <a:r>
              <a:rPr b="1" lang="en" sz="3200">
                <a:solidFill>
                  <a:schemeClr val="dk2"/>
                </a:solidFill>
              </a:rPr>
              <a:t>in Numbers</a:t>
            </a:r>
            <a:endParaRPr b="1" sz="3200">
              <a:solidFill>
                <a:schemeClr val="dk2"/>
              </a:solidFill>
            </a:endParaRPr>
          </a:p>
        </p:txBody>
      </p:sp>
      <p:sp>
        <p:nvSpPr>
          <p:cNvPr id="625" name="Google Shape;625;p50"/>
          <p:cNvSpPr txBox="1"/>
          <p:nvPr/>
        </p:nvSpPr>
        <p:spPr>
          <a:xfrm>
            <a:off x="0" y="1811825"/>
            <a:ext cx="9144000" cy="2678100"/>
          </a:xfrm>
          <a:prstGeom prst="rect">
            <a:avLst/>
          </a:prstGeom>
          <a:noFill/>
          <a:ln>
            <a:noFill/>
          </a:ln>
        </p:spPr>
        <p:txBody>
          <a:bodyPr anchorCtr="0" anchor="ctr" bIns="91425" lIns="91425" spcFirstLastPara="1" rIns="91425" wrap="square" tIns="91425">
            <a:spAutoFit/>
          </a:bodyPr>
          <a:lstStyle/>
          <a:p>
            <a:pPr indent="0" lvl="0" marL="0" rtl="0" algn="ctr">
              <a:lnSpc>
                <a:spcPct val="115000"/>
              </a:lnSpc>
              <a:spcBef>
                <a:spcPts val="0"/>
              </a:spcBef>
              <a:spcAft>
                <a:spcPts val="0"/>
              </a:spcAft>
              <a:buNone/>
            </a:pPr>
            <a:r>
              <a:rPr b="1" lang="en" sz="2400">
                <a:solidFill>
                  <a:srgbClr val="D1D5DB"/>
                </a:solidFill>
                <a:latin typeface="Roboto"/>
                <a:ea typeface="Roboto"/>
                <a:cs typeface="Roboto"/>
                <a:sym typeface="Roboto"/>
              </a:rPr>
              <a:t>93% of companies without disaster recovery who suffer a major data disaster are out of business within one year. Only 50% of organizations feel prepared to respond to a disaster recovery event. Effective business continuity and disaster recovery plans are a critical investment to ensure the survival and success of our operations.</a:t>
            </a:r>
            <a:endParaRPr b="1" sz="2400">
              <a:solidFill>
                <a:srgbClr val="D1D5DB"/>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51"/>
          <p:cNvSpPr txBox="1"/>
          <p:nvPr>
            <p:ph type="title"/>
          </p:nvPr>
        </p:nvSpPr>
        <p:spPr>
          <a:xfrm>
            <a:off x="928375" y="44782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rgbClr val="1976D2"/>
                </a:solidFill>
              </a:rPr>
              <a:t>What is Disaster Recovery </a:t>
            </a:r>
            <a:r>
              <a:rPr b="1" lang="en" sz="3200">
                <a:solidFill>
                  <a:schemeClr val="dk2"/>
                </a:solidFill>
              </a:rPr>
              <a:t>and</a:t>
            </a:r>
            <a:r>
              <a:rPr b="1" lang="en" sz="3200">
                <a:solidFill>
                  <a:srgbClr val="1976D2"/>
                </a:solidFill>
              </a:rPr>
              <a:t> </a:t>
            </a:r>
            <a:r>
              <a:rPr b="1" lang="en" sz="3200">
                <a:solidFill>
                  <a:schemeClr val="accent2"/>
                </a:solidFill>
              </a:rPr>
              <a:t>Business Continuity?</a:t>
            </a:r>
            <a:endParaRPr b="1" sz="3200">
              <a:solidFill>
                <a:schemeClr val="accent2"/>
              </a:solidFill>
            </a:endParaRPr>
          </a:p>
        </p:txBody>
      </p:sp>
      <p:sp>
        <p:nvSpPr>
          <p:cNvPr id="631" name="Google Shape;631;p51"/>
          <p:cNvSpPr txBox="1"/>
          <p:nvPr/>
        </p:nvSpPr>
        <p:spPr>
          <a:xfrm>
            <a:off x="0" y="1811825"/>
            <a:ext cx="9144000" cy="2062500"/>
          </a:xfrm>
          <a:prstGeom prst="rect">
            <a:avLst/>
          </a:prstGeom>
          <a:noFill/>
          <a:ln>
            <a:noFill/>
          </a:ln>
        </p:spPr>
        <p:txBody>
          <a:bodyPr anchorCtr="0" anchor="ctr" bIns="91425" lIns="91425" spcFirstLastPara="1" rIns="91425" wrap="square" tIns="91425">
            <a:spAutoFit/>
          </a:bodyPr>
          <a:lstStyle/>
          <a:p>
            <a:pPr indent="0" lvl="0" marL="457200" marR="0" rtl="0" algn="ctr">
              <a:lnSpc>
                <a:spcPct val="100000"/>
              </a:lnSpc>
              <a:spcBef>
                <a:spcPts val="0"/>
              </a:spcBef>
              <a:spcAft>
                <a:spcPts val="0"/>
              </a:spcAft>
              <a:buNone/>
            </a:pPr>
            <a:r>
              <a:rPr b="1" lang="en" sz="2800">
                <a:solidFill>
                  <a:srgbClr val="1976D2"/>
                </a:solidFill>
                <a:latin typeface="Montserrat"/>
                <a:ea typeface="Montserrat"/>
                <a:cs typeface="Montserrat"/>
                <a:sym typeface="Montserrat"/>
              </a:rPr>
              <a:t>Disaster Recovery</a:t>
            </a:r>
            <a:r>
              <a:rPr b="1" lang="en" sz="2200">
                <a:solidFill>
                  <a:srgbClr val="D1D5DB"/>
                </a:solidFill>
                <a:latin typeface="Roboto"/>
                <a:ea typeface="Roboto"/>
                <a:cs typeface="Roboto"/>
                <a:sym typeface="Roboto"/>
              </a:rPr>
              <a:t> involves restoring our critical IT systems following a disaster, while </a:t>
            </a:r>
            <a:r>
              <a:rPr b="1" lang="en" sz="2800">
                <a:solidFill>
                  <a:schemeClr val="accent2"/>
                </a:solidFill>
                <a:latin typeface="Montserrat"/>
                <a:ea typeface="Montserrat"/>
                <a:cs typeface="Montserrat"/>
                <a:sym typeface="Montserrat"/>
              </a:rPr>
              <a:t>Business Continuity</a:t>
            </a:r>
            <a:r>
              <a:rPr b="1" lang="en" sz="2200">
                <a:solidFill>
                  <a:srgbClr val="D1D5DB"/>
                </a:solidFill>
                <a:latin typeface="Roboto"/>
                <a:ea typeface="Roboto"/>
                <a:cs typeface="Roboto"/>
                <a:sym typeface="Roboto"/>
              </a:rPr>
              <a:t> ensures that we can continue to operate during a disruption. Both are essential for maintaining the trust of our students, donors, and other stakeholders.</a:t>
            </a:r>
            <a:endParaRPr b="1" sz="2200">
              <a:solidFill>
                <a:srgbClr val="D1D5DB"/>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52"/>
          <p:cNvSpPr txBox="1"/>
          <p:nvPr>
            <p:ph type="title"/>
          </p:nvPr>
        </p:nvSpPr>
        <p:spPr>
          <a:xfrm>
            <a:off x="928400" y="64467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rgbClr val="1976D2"/>
                </a:solidFill>
              </a:rPr>
              <a:t>Identifying Critical Assets and Operations</a:t>
            </a:r>
            <a:endParaRPr b="1" sz="3200">
              <a:solidFill>
                <a:srgbClr val="1976D2"/>
              </a:solidFill>
            </a:endParaRPr>
          </a:p>
        </p:txBody>
      </p:sp>
      <p:sp>
        <p:nvSpPr>
          <p:cNvPr id="637" name="Google Shape;637;p52"/>
          <p:cNvSpPr txBox="1"/>
          <p:nvPr/>
        </p:nvSpPr>
        <p:spPr>
          <a:xfrm>
            <a:off x="-232600" y="2241525"/>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Identifying critical assets and operations is a key step in disaster recovery and business continuity planning. At The Knowledge House, these include our online course delivery system and our credit card payment processing system.</a:t>
            </a:r>
            <a:endParaRPr b="1" sz="2200">
              <a:solidFill>
                <a:srgbClr val="D1D5DB"/>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53"/>
          <p:cNvSpPr txBox="1"/>
          <p:nvPr>
            <p:ph type="title"/>
          </p:nvPr>
        </p:nvSpPr>
        <p:spPr>
          <a:xfrm>
            <a:off x="928400" y="64467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rgbClr val="1976D2"/>
                </a:solidFill>
              </a:rPr>
              <a:t>The Importance of Online Course Delivery System</a:t>
            </a:r>
            <a:endParaRPr b="1" sz="3200">
              <a:solidFill>
                <a:srgbClr val="1976D2"/>
              </a:solidFill>
            </a:endParaRPr>
          </a:p>
        </p:txBody>
      </p:sp>
      <p:sp>
        <p:nvSpPr>
          <p:cNvPr id="643" name="Google Shape;643;p53"/>
          <p:cNvSpPr txBox="1"/>
          <p:nvPr/>
        </p:nvSpPr>
        <p:spPr>
          <a:xfrm>
            <a:off x="-232600" y="2102500"/>
            <a:ext cx="9144000" cy="18777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Our online course delivery system is the backbone of our educational services. It enables us to provide high-quality, accessible learning opportunities to our students. A disruption to this system could significantly impact our ability to educate our students.</a:t>
            </a:r>
            <a:endParaRPr b="1" sz="2200">
              <a:solidFill>
                <a:srgbClr val="D1D5DB"/>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54"/>
          <p:cNvSpPr txBox="1"/>
          <p:nvPr>
            <p:ph type="title"/>
          </p:nvPr>
        </p:nvSpPr>
        <p:spPr>
          <a:xfrm>
            <a:off x="928400" y="64467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rgbClr val="1976D2"/>
                </a:solidFill>
              </a:rPr>
              <a:t>The Importan</a:t>
            </a:r>
            <a:r>
              <a:rPr b="1" lang="en" sz="3200">
                <a:solidFill>
                  <a:srgbClr val="1976D2"/>
                </a:solidFill>
              </a:rPr>
              <a:t>ce of Credit Card Payment Processing Systems</a:t>
            </a:r>
            <a:endParaRPr b="1" sz="3200">
              <a:solidFill>
                <a:srgbClr val="1976D2"/>
              </a:solidFill>
            </a:endParaRPr>
          </a:p>
        </p:txBody>
      </p:sp>
      <p:sp>
        <p:nvSpPr>
          <p:cNvPr id="649" name="Google Shape;649;p54"/>
          <p:cNvSpPr txBox="1"/>
          <p:nvPr/>
        </p:nvSpPr>
        <p:spPr>
          <a:xfrm>
            <a:off x="-232600" y="2102500"/>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Our credit card payment processing system is another critical asset. It allows us to process payments from students and donors efficiently. Any disruption could impact our revenue and donor confidence</a:t>
            </a:r>
            <a:endParaRPr b="1" sz="2200">
              <a:solidFill>
                <a:srgbClr val="D1D5DB"/>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55"/>
          <p:cNvSpPr txBox="1"/>
          <p:nvPr>
            <p:ph type="title"/>
          </p:nvPr>
        </p:nvSpPr>
        <p:spPr>
          <a:xfrm>
            <a:off x="928400" y="64467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rgbClr val="1976D2"/>
                </a:solidFill>
              </a:rPr>
              <a:t>Disaster Recovery: Key Steps</a:t>
            </a:r>
            <a:endParaRPr b="1" sz="3200">
              <a:solidFill>
                <a:srgbClr val="1976D2"/>
              </a:solidFill>
            </a:endParaRPr>
          </a:p>
        </p:txBody>
      </p:sp>
      <p:sp>
        <p:nvSpPr>
          <p:cNvPr id="655" name="Google Shape;655;p55"/>
          <p:cNvSpPr txBox="1"/>
          <p:nvPr/>
        </p:nvSpPr>
        <p:spPr>
          <a:xfrm>
            <a:off x="58075" y="1584350"/>
            <a:ext cx="9144000" cy="281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 sz="2200">
                <a:solidFill>
                  <a:srgbClr val="D1D5DB"/>
                </a:solidFill>
                <a:latin typeface="Roboto"/>
                <a:ea typeface="Roboto"/>
                <a:cs typeface="Roboto"/>
                <a:sym typeface="Roboto"/>
              </a:rPr>
              <a:t>Disaster recovery involves the following steps:</a:t>
            </a:r>
            <a:endParaRPr b="1" sz="2200">
              <a:solidFill>
                <a:srgbClr val="D1D5DB"/>
              </a:solidFill>
              <a:latin typeface="Roboto"/>
              <a:ea typeface="Roboto"/>
              <a:cs typeface="Roboto"/>
              <a:sym typeface="Roboto"/>
            </a:endParaRPr>
          </a:p>
          <a:p>
            <a:pPr indent="-361950" lvl="0" marL="800100" marR="0" rtl="0" algn="l">
              <a:lnSpc>
                <a:spcPct val="100000"/>
              </a:lnSpc>
              <a:spcBef>
                <a:spcPts val="0"/>
              </a:spcBef>
              <a:spcAft>
                <a:spcPts val="0"/>
              </a:spcAft>
              <a:buClr>
                <a:srgbClr val="D1D5DB"/>
              </a:buClr>
              <a:buSzPts val="2100"/>
              <a:buFont typeface="Roboto"/>
              <a:buAutoNum type="arabicPeriod"/>
            </a:pPr>
            <a:r>
              <a:rPr b="1" lang="en" sz="2100">
                <a:solidFill>
                  <a:srgbClr val="D1D5DB"/>
                </a:solidFill>
                <a:latin typeface="Roboto"/>
                <a:ea typeface="Roboto"/>
                <a:cs typeface="Roboto"/>
                <a:sym typeface="Roboto"/>
              </a:rPr>
              <a:t>Assessment: Understanding the nature and extent of the disaster.</a:t>
            </a:r>
            <a:endParaRPr b="1" sz="2100">
              <a:solidFill>
                <a:srgbClr val="D1D5DB"/>
              </a:solidFill>
              <a:latin typeface="Roboto"/>
              <a:ea typeface="Roboto"/>
              <a:cs typeface="Roboto"/>
              <a:sym typeface="Roboto"/>
            </a:endParaRPr>
          </a:p>
          <a:p>
            <a:pPr indent="-361950" lvl="0" marL="800100" marR="0" rtl="0" algn="l">
              <a:lnSpc>
                <a:spcPct val="100000"/>
              </a:lnSpc>
              <a:spcBef>
                <a:spcPts val="0"/>
              </a:spcBef>
              <a:spcAft>
                <a:spcPts val="0"/>
              </a:spcAft>
              <a:buClr>
                <a:srgbClr val="D1D5DB"/>
              </a:buClr>
              <a:buSzPts val="2100"/>
              <a:buFont typeface="Roboto"/>
              <a:buAutoNum type="arabicPeriod"/>
            </a:pPr>
            <a:r>
              <a:rPr b="1" lang="en" sz="2100">
                <a:solidFill>
                  <a:srgbClr val="D1D5DB"/>
                </a:solidFill>
                <a:latin typeface="Roboto"/>
                <a:ea typeface="Roboto"/>
                <a:cs typeface="Roboto"/>
                <a:sym typeface="Roboto"/>
              </a:rPr>
              <a:t>Restoration: Bringing our systems back to their operational state.</a:t>
            </a:r>
            <a:endParaRPr b="1" sz="2100">
              <a:solidFill>
                <a:srgbClr val="D1D5DB"/>
              </a:solidFill>
              <a:latin typeface="Roboto"/>
              <a:ea typeface="Roboto"/>
              <a:cs typeface="Roboto"/>
              <a:sym typeface="Roboto"/>
            </a:endParaRPr>
          </a:p>
          <a:p>
            <a:pPr indent="-361950" lvl="0" marL="800100" marR="0" rtl="0" algn="l">
              <a:lnSpc>
                <a:spcPct val="100000"/>
              </a:lnSpc>
              <a:spcBef>
                <a:spcPts val="0"/>
              </a:spcBef>
              <a:spcAft>
                <a:spcPts val="0"/>
              </a:spcAft>
              <a:buClr>
                <a:srgbClr val="D1D5DB"/>
              </a:buClr>
              <a:buSzPts val="2100"/>
              <a:buFont typeface="Roboto"/>
              <a:buAutoNum type="arabicPeriod"/>
            </a:pPr>
            <a:r>
              <a:rPr b="1" lang="en" sz="2100">
                <a:solidFill>
                  <a:srgbClr val="D1D5DB"/>
                </a:solidFill>
                <a:latin typeface="Roboto"/>
                <a:ea typeface="Roboto"/>
                <a:cs typeface="Roboto"/>
                <a:sym typeface="Roboto"/>
              </a:rPr>
              <a:t>Testing: Ensuring the restored systems work as intended.</a:t>
            </a:r>
            <a:endParaRPr b="1" sz="2100">
              <a:solidFill>
                <a:srgbClr val="D1D5DB"/>
              </a:solidFill>
              <a:latin typeface="Roboto"/>
              <a:ea typeface="Roboto"/>
              <a:cs typeface="Roboto"/>
              <a:sym typeface="Roboto"/>
            </a:endParaRPr>
          </a:p>
          <a:p>
            <a:pPr indent="-361950" lvl="0" marL="800100" marR="0" rtl="0" algn="l">
              <a:lnSpc>
                <a:spcPct val="100000"/>
              </a:lnSpc>
              <a:spcBef>
                <a:spcPts val="0"/>
              </a:spcBef>
              <a:spcAft>
                <a:spcPts val="0"/>
              </a:spcAft>
              <a:buClr>
                <a:srgbClr val="D1D5DB"/>
              </a:buClr>
              <a:buSzPts val="2100"/>
              <a:buFont typeface="Roboto"/>
              <a:buAutoNum type="arabicPeriod"/>
            </a:pPr>
            <a:r>
              <a:rPr b="1" lang="en" sz="2100">
                <a:solidFill>
                  <a:srgbClr val="D1D5DB"/>
                </a:solidFill>
                <a:latin typeface="Roboto"/>
                <a:ea typeface="Roboto"/>
                <a:cs typeface="Roboto"/>
                <a:sym typeface="Roboto"/>
              </a:rPr>
              <a:t>Documentation: Keeping a detailed record of all disaster recovery actions.</a:t>
            </a:r>
            <a:endParaRPr sz="2100"/>
          </a:p>
          <a:p>
            <a:pPr indent="0" lvl="0" marL="457200" marR="0" rtl="0" algn="l">
              <a:lnSpc>
                <a:spcPct val="100000"/>
              </a:lnSpc>
              <a:spcBef>
                <a:spcPts val="0"/>
              </a:spcBef>
              <a:spcAft>
                <a:spcPts val="0"/>
              </a:spcAft>
              <a:buNone/>
            </a:pPr>
            <a:r>
              <a:t/>
            </a:r>
            <a:endParaRPr b="1" sz="2200">
              <a:solidFill>
                <a:srgbClr val="D1D5DB"/>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56"/>
          <p:cNvSpPr txBox="1"/>
          <p:nvPr>
            <p:ph type="title"/>
          </p:nvPr>
        </p:nvSpPr>
        <p:spPr>
          <a:xfrm>
            <a:off x="928400" y="64467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accent2"/>
                </a:solidFill>
              </a:rPr>
              <a:t>Business Continuity</a:t>
            </a:r>
            <a:r>
              <a:rPr b="1" lang="en" sz="3200">
                <a:solidFill>
                  <a:schemeClr val="accent2"/>
                </a:solidFill>
              </a:rPr>
              <a:t>: Key Steps</a:t>
            </a:r>
            <a:endParaRPr b="1" sz="3200">
              <a:solidFill>
                <a:schemeClr val="accent2"/>
              </a:solidFill>
            </a:endParaRPr>
          </a:p>
        </p:txBody>
      </p:sp>
      <p:sp>
        <p:nvSpPr>
          <p:cNvPr id="661" name="Google Shape;661;p56"/>
          <p:cNvSpPr txBox="1"/>
          <p:nvPr/>
        </p:nvSpPr>
        <p:spPr>
          <a:xfrm>
            <a:off x="58075" y="1584350"/>
            <a:ext cx="9144000" cy="380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 sz="2200">
                <a:solidFill>
                  <a:srgbClr val="D1D5DB"/>
                </a:solidFill>
                <a:latin typeface="Roboto"/>
                <a:ea typeface="Roboto"/>
                <a:cs typeface="Roboto"/>
                <a:sym typeface="Roboto"/>
              </a:rPr>
              <a:t>Business continuity focuses on maintaining operations during a disruption. It involves:</a:t>
            </a:r>
            <a:endParaRPr b="1" sz="2200">
              <a:solidFill>
                <a:srgbClr val="D1D5DB"/>
              </a:solidFill>
              <a:latin typeface="Roboto"/>
              <a:ea typeface="Roboto"/>
              <a:cs typeface="Roboto"/>
              <a:sym typeface="Roboto"/>
            </a:endParaRPr>
          </a:p>
          <a:p>
            <a:pPr indent="-361950" lvl="0" marL="800100" marR="0" rtl="0" algn="l">
              <a:lnSpc>
                <a:spcPct val="100000"/>
              </a:lnSpc>
              <a:spcBef>
                <a:spcPts val="0"/>
              </a:spcBef>
              <a:spcAft>
                <a:spcPts val="0"/>
              </a:spcAft>
              <a:buClr>
                <a:srgbClr val="D1D5DB"/>
              </a:buClr>
              <a:buSzPts val="2100"/>
              <a:buFont typeface="Roboto"/>
              <a:buAutoNum type="arabicPeriod"/>
            </a:pPr>
            <a:r>
              <a:rPr b="1" lang="en" sz="2100">
                <a:solidFill>
                  <a:srgbClr val="D1D5DB"/>
                </a:solidFill>
                <a:latin typeface="Roboto"/>
                <a:ea typeface="Roboto"/>
                <a:cs typeface="Roboto"/>
                <a:sym typeface="Roboto"/>
              </a:rPr>
              <a:t>Business Impact Analysis: Identifying crucial business functions and resources.</a:t>
            </a:r>
            <a:endParaRPr b="1" sz="2100">
              <a:solidFill>
                <a:srgbClr val="D1D5DB"/>
              </a:solidFill>
              <a:latin typeface="Roboto"/>
              <a:ea typeface="Roboto"/>
              <a:cs typeface="Roboto"/>
              <a:sym typeface="Roboto"/>
            </a:endParaRPr>
          </a:p>
          <a:p>
            <a:pPr indent="-361950" lvl="0" marL="800100" marR="0" rtl="0" algn="l">
              <a:lnSpc>
                <a:spcPct val="100000"/>
              </a:lnSpc>
              <a:spcBef>
                <a:spcPts val="0"/>
              </a:spcBef>
              <a:spcAft>
                <a:spcPts val="0"/>
              </a:spcAft>
              <a:buClr>
                <a:srgbClr val="D1D5DB"/>
              </a:buClr>
              <a:buSzPts val="2100"/>
              <a:buFont typeface="Roboto"/>
              <a:buAutoNum type="arabicPeriod"/>
            </a:pPr>
            <a:r>
              <a:rPr b="1" lang="en" sz="2100">
                <a:solidFill>
                  <a:srgbClr val="D1D5DB"/>
                </a:solidFill>
                <a:latin typeface="Roboto"/>
                <a:ea typeface="Roboto"/>
                <a:cs typeface="Roboto"/>
                <a:sym typeface="Roboto"/>
              </a:rPr>
              <a:t>Risk Assessment: Identifying threats to these functions and resources.</a:t>
            </a:r>
            <a:endParaRPr b="1" sz="2100">
              <a:solidFill>
                <a:srgbClr val="D1D5DB"/>
              </a:solidFill>
              <a:latin typeface="Roboto"/>
              <a:ea typeface="Roboto"/>
              <a:cs typeface="Roboto"/>
              <a:sym typeface="Roboto"/>
            </a:endParaRPr>
          </a:p>
          <a:p>
            <a:pPr indent="-361950" lvl="0" marL="800100" marR="0" rtl="0" algn="l">
              <a:lnSpc>
                <a:spcPct val="100000"/>
              </a:lnSpc>
              <a:spcBef>
                <a:spcPts val="0"/>
              </a:spcBef>
              <a:spcAft>
                <a:spcPts val="0"/>
              </a:spcAft>
              <a:buClr>
                <a:srgbClr val="D1D5DB"/>
              </a:buClr>
              <a:buSzPts val="2100"/>
              <a:buFont typeface="Roboto"/>
              <a:buAutoNum type="arabicPeriod"/>
            </a:pPr>
            <a:r>
              <a:rPr b="1" lang="en" sz="2100">
                <a:solidFill>
                  <a:srgbClr val="D1D5DB"/>
                </a:solidFill>
                <a:latin typeface="Roboto"/>
                <a:ea typeface="Roboto"/>
                <a:cs typeface="Roboto"/>
                <a:sym typeface="Roboto"/>
              </a:rPr>
              <a:t>Implementation: Creating and implementing the continuity plan.</a:t>
            </a:r>
            <a:endParaRPr b="1" sz="2100">
              <a:solidFill>
                <a:srgbClr val="D1D5DB"/>
              </a:solidFill>
              <a:latin typeface="Roboto"/>
              <a:ea typeface="Roboto"/>
              <a:cs typeface="Roboto"/>
              <a:sym typeface="Roboto"/>
            </a:endParaRPr>
          </a:p>
          <a:p>
            <a:pPr indent="-361950" lvl="0" marL="800100" marR="0" rtl="0" algn="l">
              <a:lnSpc>
                <a:spcPct val="100000"/>
              </a:lnSpc>
              <a:spcBef>
                <a:spcPts val="0"/>
              </a:spcBef>
              <a:spcAft>
                <a:spcPts val="0"/>
              </a:spcAft>
              <a:buClr>
                <a:srgbClr val="D1D5DB"/>
              </a:buClr>
              <a:buSzPts val="2100"/>
              <a:buFont typeface="Roboto"/>
              <a:buAutoNum type="arabicPeriod"/>
            </a:pPr>
            <a:r>
              <a:rPr b="1" lang="en" sz="2100">
                <a:solidFill>
                  <a:srgbClr val="D1D5DB"/>
                </a:solidFill>
                <a:latin typeface="Roboto"/>
                <a:ea typeface="Roboto"/>
                <a:cs typeface="Roboto"/>
                <a:sym typeface="Roboto"/>
              </a:rPr>
              <a:t>Training: Educating staff on the plan and their roles.</a:t>
            </a:r>
            <a:endParaRPr b="1" sz="2100">
              <a:solidFill>
                <a:srgbClr val="D1D5DB"/>
              </a:solidFill>
              <a:latin typeface="Roboto"/>
              <a:ea typeface="Roboto"/>
              <a:cs typeface="Roboto"/>
              <a:sym typeface="Roboto"/>
            </a:endParaRPr>
          </a:p>
          <a:p>
            <a:pPr indent="-361950" lvl="0" marL="800100" marR="0" rtl="0" algn="l">
              <a:lnSpc>
                <a:spcPct val="100000"/>
              </a:lnSpc>
              <a:spcBef>
                <a:spcPts val="0"/>
              </a:spcBef>
              <a:spcAft>
                <a:spcPts val="0"/>
              </a:spcAft>
              <a:buClr>
                <a:srgbClr val="D1D5DB"/>
              </a:buClr>
              <a:buSzPts val="2100"/>
              <a:buFont typeface="Roboto"/>
              <a:buAutoNum type="arabicPeriod"/>
            </a:pPr>
            <a:r>
              <a:rPr b="1" lang="en" sz="2100">
                <a:solidFill>
                  <a:srgbClr val="D1D5DB"/>
                </a:solidFill>
                <a:latin typeface="Roboto"/>
                <a:ea typeface="Roboto"/>
                <a:cs typeface="Roboto"/>
                <a:sym typeface="Roboto"/>
              </a:rPr>
              <a:t>Testing: Conducting regular tests to ensure the plan is effective.</a:t>
            </a:r>
            <a:endParaRPr b="1" sz="2100">
              <a:solidFill>
                <a:srgbClr val="D1D5DB"/>
              </a:solidFill>
              <a:latin typeface="Roboto"/>
              <a:ea typeface="Roboto"/>
              <a:cs typeface="Roboto"/>
              <a:sym typeface="Roboto"/>
            </a:endParaRPr>
          </a:p>
          <a:p>
            <a:pPr indent="0" lvl="0" marL="457200" marR="0" rtl="0" algn="l">
              <a:lnSpc>
                <a:spcPct val="100000"/>
              </a:lnSpc>
              <a:spcBef>
                <a:spcPts val="0"/>
              </a:spcBef>
              <a:spcAft>
                <a:spcPts val="0"/>
              </a:spcAft>
              <a:buNone/>
            </a:pPr>
            <a:r>
              <a:t/>
            </a:r>
            <a:endParaRPr b="1" sz="2200">
              <a:solidFill>
                <a:srgbClr val="D1D5DB"/>
              </a:solidFill>
              <a:latin typeface="Roboto"/>
              <a:ea typeface="Roboto"/>
              <a:cs typeface="Roboto"/>
              <a:sym typeface="Roboto"/>
            </a:endParaRPr>
          </a:p>
          <a:p>
            <a:pPr indent="0" lvl="0" marL="457200" marR="0" rtl="0" algn="ctr">
              <a:lnSpc>
                <a:spcPct val="100000"/>
              </a:lnSpc>
              <a:spcBef>
                <a:spcPts val="0"/>
              </a:spcBef>
              <a:spcAft>
                <a:spcPts val="0"/>
              </a:spcAft>
              <a:buNone/>
            </a:pPr>
            <a:r>
              <a:t/>
            </a:r>
            <a:endParaRPr b="1" sz="2200">
              <a:solidFill>
                <a:srgbClr val="D1D5DB"/>
              </a:solidFill>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57"/>
          <p:cNvSpPr txBox="1"/>
          <p:nvPr>
            <p:ph type="title"/>
          </p:nvPr>
        </p:nvSpPr>
        <p:spPr>
          <a:xfrm>
            <a:off x="928400" y="644675"/>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rgbClr val="1976D2"/>
                </a:solidFill>
              </a:rPr>
              <a:t>Disaster Recovery </a:t>
            </a:r>
            <a:r>
              <a:rPr b="1" lang="en" sz="3200">
                <a:solidFill>
                  <a:schemeClr val="dk2"/>
                </a:solidFill>
              </a:rPr>
              <a:t>and</a:t>
            </a:r>
            <a:r>
              <a:rPr b="1" lang="en" sz="3200">
                <a:solidFill>
                  <a:srgbClr val="1976D2"/>
                </a:solidFill>
              </a:rPr>
              <a:t> </a:t>
            </a:r>
            <a:endParaRPr b="1" sz="3200">
              <a:solidFill>
                <a:srgbClr val="1976D2"/>
              </a:solidFill>
            </a:endParaRPr>
          </a:p>
          <a:p>
            <a:pPr indent="0" lvl="0" marL="0" marR="0" rtl="0" algn="ctr">
              <a:lnSpc>
                <a:spcPct val="100000"/>
              </a:lnSpc>
              <a:spcBef>
                <a:spcPts val="0"/>
              </a:spcBef>
              <a:spcAft>
                <a:spcPts val="0"/>
              </a:spcAft>
              <a:buNone/>
            </a:pPr>
            <a:r>
              <a:rPr b="1" lang="en" sz="3200">
                <a:solidFill>
                  <a:schemeClr val="accent2"/>
                </a:solidFill>
              </a:rPr>
              <a:t>Business Continuity</a:t>
            </a:r>
            <a:r>
              <a:rPr b="1" lang="en" sz="3200">
                <a:solidFill>
                  <a:schemeClr val="lt2"/>
                </a:solidFill>
              </a:rPr>
              <a:t>: Conclusion</a:t>
            </a:r>
            <a:endParaRPr b="1" sz="3200">
              <a:solidFill>
                <a:schemeClr val="lt2"/>
              </a:solidFill>
            </a:endParaRPr>
          </a:p>
        </p:txBody>
      </p:sp>
      <p:sp>
        <p:nvSpPr>
          <p:cNvPr id="667" name="Google Shape;667;p57"/>
          <p:cNvSpPr txBox="1"/>
          <p:nvPr/>
        </p:nvSpPr>
        <p:spPr>
          <a:xfrm>
            <a:off x="-232600" y="2102500"/>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Planning for disaster recovery and business continuity is a continuous process. As our organization grows and changes, so should our plans. Regular reviews and updates, along with staff training, are essential for keeping our plans effective.</a:t>
            </a:r>
            <a:endParaRPr b="1" sz="2200">
              <a:solidFill>
                <a:srgbClr val="D1D5DB"/>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31"/>
          <p:cNvSpPr txBox="1"/>
          <p:nvPr>
            <p:ph type="title"/>
          </p:nvPr>
        </p:nvSpPr>
        <p:spPr>
          <a:xfrm>
            <a:off x="162900" y="295375"/>
            <a:ext cx="8818200" cy="55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900">
                <a:solidFill>
                  <a:srgbClr val="1976D2"/>
                </a:solidFill>
                <a:latin typeface="Montserrat ExtraBold"/>
                <a:ea typeface="Montserrat ExtraBold"/>
                <a:cs typeface="Montserrat ExtraBold"/>
                <a:sym typeface="Montserrat ExtraBold"/>
              </a:rPr>
              <a:t>The </a:t>
            </a:r>
            <a:r>
              <a:rPr lang="en" sz="2900">
                <a:solidFill>
                  <a:schemeClr val="dk2"/>
                </a:solidFill>
                <a:latin typeface="Montserrat ExtraBold"/>
                <a:ea typeface="Montserrat ExtraBold"/>
                <a:cs typeface="Montserrat ExtraBold"/>
                <a:sym typeface="Montserrat ExtraBold"/>
              </a:rPr>
              <a:t>Cost</a:t>
            </a:r>
            <a:r>
              <a:rPr lang="en" sz="2900">
                <a:solidFill>
                  <a:srgbClr val="1976D2"/>
                </a:solidFill>
                <a:latin typeface="Montserrat ExtraBold"/>
                <a:ea typeface="Montserrat ExtraBold"/>
                <a:cs typeface="Montserrat ExtraBold"/>
                <a:sym typeface="Montserrat ExtraBold"/>
              </a:rPr>
              <a:t> </a:t>
            </a:r>
            <a:r>
              <a:rPr lang="en" sz="2900">
                <a:solidFill>
                  <a:schemeClr val="accent2"/>
                </a:solidFill>
                <a:latin typeface="Montserrat ExtraBold"/>
                <a:ea typeface="Montserrat ExtraBold"/>
                <a:cs typeface="Montserrat ExtraBold"/>
                <a:sym typeface="Montserrat ExtraBold"/>
              </a:rPr>
              <a:t>of</a:t>
            </a:r>
            <a:r>
              <a:rPr lang="en" sz="2900">
                <a:solidFill>
                  <a:srgbClr val="1976D2"/>
                </a:solidFill>
                <a:latin typeface="Montserrat ExtraBold"/>
                <a:ea typeface="Montserrat ExtraBold"/>
                <a:cs typeface="Montserrat ExtraBold"/>
                <a:sym typeface="Montserrat ExtraBold"/>
              </a:rPr>
              <a:t> </a:t>
            </a:r>
            <a:r>
              <a:rPr lang="en" sz="2900">
                <a:solidFill>
                  <a:schemeClr val="lt2"/>
                </a:solidFill>
                <a:latin typeface="Montserrat ExtraBold"/>
                <a:ea typeface="Montserrat ExtraBold"/>
                <a:cs typeface="Montserrat ExtraBold"/>
                <a:sym typeface="Montserrat ExtraBold"/>
              </a:rPr>
              <a:t>Cyber</a:t>
            </a:r>
            <a:r>
              <a:rPr lang="en" sz="2900">
                <a:solidFill>
                  <a:srgbClr val="1976D2"/>
                </a:solidFill>
                <a:latin typeface="Montserrat ExtraBold"/>
                <a:ea typeface="Montserrat ExtraBold"/>
                <a:cs typeface="Montserrat ExtraBold"/>
                <a:sym typeface="Montserrat ExtraBold"/>
              </a:rPr>
              <a:t> </a:t>
            </a:r>
            <a:r>
              <a:rPr lang="en" sz="2900">
                <a:solidFill>
                  <a:schemeClr val="accent1"/>
                </a:solidFill>
                <a:latin typeface="Montserrat ExtraBold"/>
                <a:ea typeface="Montserrat ExtraBold"/>
                <a:cs typeface="Montserrat ExtraBold"/>
                <a:sym typeface="Montserrat ExtraBold"/>
              </a:rPr>
              <a:t>Incidents</a:t>
            </a:r>
            <a:endParaRPr b="1" sz="3500">
              <a:solidFill>
                <a:schemeClr val="accent1"/>
              </a:solidFill>
            </a:endParaRPr>
          </a:p>
          <a:p>
            <a:pPr indent="0" lvl="0" marL="0" rtl="0" algn="ctr">
              <a:spcBef>
                <a:spcPts val="0"/>
              </a:spcBef>
              <a:spcAft>
                <a:spcPts val="0"/>
              </a:spcAft>
              <a:buNone/>
            </a:pPr>
            <a:r>
              <a:t/>
            </a:r>
            <a:endParaRPr b="1" sz="3900"/>
          </a:p>
        </p:txBody>
      </p:sp>
      <p:sp>
        <p:nvSpPr>
          <p:cNvPr id="509" name="Google Shape;509;p31"/>
          <p:cNvSpPr txBox="1"/>
          <p:nvPr/>
        </p:nvSpPr>
        <p:spPr>
          <a:xfrm>
            <a:off x="1294300" y="2423075"/>
            <a:ext cx="4245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510" name="Google Shape;510;p31"/>
          <p:cNvSpPr txBox="1"/>
          <p:nvPr/>
        </p:nvSpPr>
        <p:spPr>
          <a:xfrm>
            <a:off x="162900" y="1085675"/>
            <a:ext cx="8586900" cy="3110100"/>
          </a:xfrm>
          <a:prstGeom prst="rect">
            <a:avLst/>
          </a:prstGeom>
          <a:noFill/>
          <a:ln>
            <a:noFill/>
          </a:ln>
        </p:spPr>
        <p:txBody>
          <a:bodyPr anchorCtr="0" anchor="t" bIns="91425" lIns="91425" spcFirstLastPara="1" rIns="91425" wrap="square" tIns="91425">
            <a:spAutoFit/>
          </a:bodyPr>
          <a:lstStyle/>
          <a:p>
            <a:pPr indent="0" lvl="0" marL="457200" marR="0" rtl="0" algn="ctr">
              <a:lnSpc>
                <a:spcPct val="115000"/>
              </a:lnSpc>
              <a:spcBef>
                <a:spcPts val="1500"/>
              </a:spcBef>
              <a:spcAft>
                <a:spcPts val="0"/>
              </a:spcAft>
              <a:buNone/>
            </a:pPr>
            <a:r>
              <a:rPr b="1" lang="en" sz="2100">
                <a:solidFill>
                  <a:schemeClr val="lt1"/>
                </a:solidFill>
                <a:latin typeface="Roboto"/>
                <a:ea typeface="Roboto"/>
                <a:cs typeface="Roboto"/>
                <a:sym typeface="Roboto"/>
              </a:rPr>
              <a:t>According to a study by Cybersecurity Ventures, the global cost of cybercrime is predicted to reach $10.5 trillion annually by 2025. Data breaches are the most expensive, costing an average of $3.86 million per breach. Incidents involving business-critical systems can have even higher costs due to downtime and loss of productivity. These statistics underline the critical importance of having robust incident response, disaster recovery, and business continuity plans.</a:t>
            </a:r>
            <a:endParaRPr b="1" sz="2100">
              <a:solidFill>
                <a:schemeClr val="lt1"/>
              </a:solidFill>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58"/>
          <p:cNvSpPr txBox="1"/>
          <p:nvPr>
            <p:ph type="title"/>
          </p:nvPr>
        </p:nvSpPr>
        <p:spPr>
          <a:xfrm>
            <a:off x="751525" y="519400"/>
            <a:ext cx="81777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Building a </a:t>
            </a:r>
            <a:r>
              <a:rPr b="1" lang="en" sz="3200">
                <a:solidFill>
                  <a:srgbClr val="1976D2"/>
                </a:solidFill>
              </a:rPr>
              <a:t>Stronger</a:t>
            </a:r>
            <a:r>
              <a:rPr b="1" lang="en" sz="3200">
                <a:solidFill>
                  <a:schemeClr val="lt2"/>
                </a:solidFill>
              </a:rPr>
              <a:t> </a:t>
            </a:r>
            <a:r>
              <a:rPr b="1" lang="en" sz="3200">
                <a:solidFill>
                  <a:srgbClr val="1976D2"/>
                </a:solidFill>
              </a:rPr>
              <a:t>Cybersecurity </a:t>
            </a:r>
            <a:r>
              <a:rPr b="1" lang="en" sz="3200">
                <a:solidFill>
                  <a:srgbClr val="D1D5DB"/>
                </a:solidFill>
              </a:rPr>
              <a:t>Culture</a:t>
            </a:r>
            <a:r>
              <a:rPr b="1" lang="en" sz="3200">
                <a:solidFill>
                  <a:schemeClr val="lt2"/>
                </a:solidFill>
              </a:rPr>
              <a:t> </a:t>
            </a:r>
            <a:r>
              <a:rPr b="1" lang="en" sz="3200">
                <a:solidFill>
                  <a:schemeClr val="accent2"/>
                </a:solidFill>
              </a:rPr>
              <a:t>at </a:t>
            </a:r>
            <a:r>
              <a:rPr b="1" lang="en" sz="3200">
                <a:solidFill>
                  <a:srgbClr val="674EA7"/>
                </a:solidFill>
              </a:rPr>
              <a:t>TKH</a:t>
            </a:r>
            <a:r>
              <a:rPr b="1" lang="en" sz="3200">
                <a:solidFill>
                  <a:schemeClr val="accent2"/>
                </a:solidFill>
              </a:rPr>
              <a:t> Together </a:t>
            </a:r>
            <a:endParaRPr b="1" sz="3200">
              <a:solidFill>
                <a:schemeClr val="accent2"/>
              </a:solidFill>
            </a:endParaRPr>
          </a:p>
        </p:txBody>
      </p:sp>
      <p:sp>
        <p:nvSpPr>
          <p:cNvPr id="673" name="Google Shape;673;p58"/>
          <p:cNvSpPr txBox="1"/>
          <p:nvPr/>
        </p:nvSpPr>
        <p:spPr>
          <a:xfrm>
            <a:off x="-125275" y="2149875"/>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Everyone in The Knowledge House has a role to play in disaster recovery and business continuity. By understanding our plans and your role in them, you can help ensure that we recover from any incident as quickly and efficiently as possible.</a:t>
            </a:r>
            <a:endParaRPr b="1" sz="2200">
              <a:solidFill>
                <a:srgbClr val="D1D5DB"/>
              </a:solidFill>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59"/>
          <p:cNvSpPr txBox="1"/>
          <p:nvPr>
            <p:ph idx="2" type="title"/>
          </p:nvPr>
        </p:nvSpPr>
        <p:spPr>
          <a:xfrm>
            <a:off x="1297500" y="916700"/>
            <a:ext cx="6570300" cy="51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chemeClr val="lt2"/>
                </a:solidFill>
              </a:rPr>
              <a:t>Thank</a:t>
            </a:r>
            <a:r>
              <a:rPr b="1" lang="en" sz="3600"/>
              <a:t> </a:t>
            </a:r>
            <a:r>
              <a:rPr b="1" lang="en" sz="3600">
                <a:solidFill>
                  <a:srgbClr val="1976D2"/>
                </a:solidFill>
              </a:rPr>
              <a:t>you</a:t>
            </a:r>
            <a:r>
              <a:rPr b="1" lang="en" sz="3600"/>
              <a:t> </a:t>
            </a:r>
            <a:r>
              <a:rPr b="1" lang="en" sz="3600">
                <a:solidFill>
                  <a:srgbClr val="D1D5DB"/>
                </a:solidFill>
              </a:rPr>
              <a:t>for</a:t>
            </a:r>
            <a:r>
              <a:rPr b="1" lang="en" sz="3600"/>
              <a:t> </a:t>
            </a:r>
            <a:r>
              <a:rPr b="1" lang="en" sz="3600">
                <a:solidFill>
                  <a:schemeClr val="accent2"/>
                </a:solidFill>
              </a:rPr>
              <a:t>your</a:t>
            </a:r>
            <a:r>
              <a:rPr b="1" lang="en" sz="3600"/>
              <a:t> </a:t>
            </a:r>
            <a:r>
              <a:rPr b="1" lang="en" sz="3600">
                <a:solidFill>
                  <a:schemeClr val="dk2"/>
                </a:solidFill>
              </a:rPr>
              <a:t>time</a:t>
            </a:r>
            <a:r>
              <a:rPr b="1" lang="en" sz="3600"/>
              <a:t>!</a:t>
            </a:r>
            <a:endParaRPr b="1" sz="3600"/>
          </a:p>
        </p:txBody>
      </p:sp>
      <p:sp>
        <p:nvSpPr>
          <p:cNvPr id="679" name="Google Shape;679;p59"/>
          <p:cNvSpPr txBox="1"/>
          <p:nvPr>
            <p:ph type="title"/>
          </p:nvPr>
        </p:nvSpPr>
        <p:spPr>
          <a:xfrm>
            <a:off x="-217950" y="2093625"/>
            <a:ext cx="9589500" cy="11622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t/>
            </a:r>
            <a:endParaRPr b="1" sz="2300">
              <a:solidFill>
                <a:schemeClr val="accent1"/>
              </a:solidFill>
            </a:endParaRPr>
          </a:p>
          <a:p>
            <a:pPr indent="0" lvl="0" marL="0" marR="0" rtl="0" algn="ctr">
              <a:lnSpc>
                <a:spcPct val="115000"/>
              </a:lnSpc>
              <a:spcBef>
                <a:spcPts val="0"/>
              </a:spcBef>
              <a:spcAft>
                <a:spcPts val="0"/>
              </a:spcAft>
              <a:buNone/>
            </a:pPr>
            <a:r>
              <a:rPr b="1" lang="en" sz="2300"/>
              <a:t>Project Manager &amp; Presentation Designer: Jane Pierre </a:t>
            </a:r>
            <a:endParaRPr b="1" sz="2300"/>
          </a:p>
          <a:p>
            <a:pPr indent="0" lvl="0" marL="0" marR="0" rtl="0" algn="ctr">
              <a:lnSpc>
                <a:spcPct val="115000"/>
              </a:lnSpc>
              <a:spcBef>
                <a:spcPts val="0"/>
              </a:spcBef>
              <a:spcAft>
                <a:spcPts val="0"/>
              </a:spcAft>
              <a:buNone/>
            </a:pPr>
            <a:r>
              <a:t/>
            </a:r>
            <a:endParaRPr b="1" sz="2300">
              <a:solidFill>
                <a:schemeClr val="accent1"/>
              </a:solidFill>
            </a:endParaRPr>
          </a:p>
          <a:p>
            <a:pPr indent="0" lvl="0" marL="0" marR="0" rtl="0" algn="ctr">
              <a:lnSpc>
                <a:spcPct val="115000"/>
              </a:lnSpc>
              <a:spcBef>
                <a:spcPts val="0"/>
              </a:spcBef>
              <a:spcAft>
                <a:spcPts val="0"/>
              </a:spcAft>
              <a:buNone/>
            </a:pPr>
            <a:r>
              <a:t/>
            </a:r>
            <a:endParaRPr b="1" sz="2300">
              <a:solidFill>
                <a:schemeClr val="accent1"/>
              </a:solidFill>
            </a:endParaRPr>
          </a:p>
          <a:p>
            <a:pPr indent="0" lvl="0" marL="0" marR="0" rtl="0" algn="ctr">
              <a:lnSpc>
                <a:spcPct val="115000"/>
              </a:lnSpc>
              <a:spcBef>
                <a:spcPts val="0"/>
              </a:spcBef>
              <a:spcAft>
                <a:spcPts val="0"/>
              </a:spcAft>
              <a:buNone/>
            </a:pPr>
            <a:r>
              <a:rPr b="1" lang="en" sz="2200">
                <a:solidFill>
                  <a:schemeClr val="lt2"/>
                </a:solidFill>
              </a:rPr>
              <a:t>Con</a:t>
            </a:r>
            <a:r>
              <a:rPr b="1" lang="en" sz="2200">
                <a:solidFill>
                  <a:schemeClr val="lt2"/>
                </a:solidFill>
              </a:rPr>
              <a:t>tributors: Lucas Higgs, Elizabeth Bond, Shamar Brown, Tianna Green, Frederick Asante, Mishelly Sandoval Jonathan Henao and Aaron Kaah </a:t>
            </a:r>
            <a:endParaRPr sz="2200">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32"/>
          <p:cNvSpPr txBox="1"/>
          <p:nvPr>
            <p:ph type="title"/>
          </p:nvPr>
        </p:nvSpPr>
        <p:spPr>
          <a:xfrm>
            <a:off x="579500" y="1884900"/>
            <a:ext cx="7824600" cy="9141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4700">
                <a:solidFill>
                  <a:schemeClr val="lt2"/>
                </a:solidFill>
                <a:latin typeface="Montserrat ExtraBold"/>
                <a:ea typeface="Montserrat ExtraBold"/>
                <a:cs typeface="Montserrat ExtraBold"/>
                <a:sym typeface="Montserrat ExtraBold"/>
              </a:rPr>
              <a:t>Incident Response and Recovery</a:t>
            </a:r>
            <a:endParaRPr sz="4700">
              <a:solidFill>
                <a:schemeClr val="lt2"/>
              </a:solidFill>
              <a:latin typeface="Montserrat ExtraBold"/>
              <a:ea typeface="Montserrat ExtraBold"/>
              <a:cs typeface="Montserrat ExtraBold"/>
              <a:sym typeface="Montserrat ExtraBo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33"/>
          <p:cNvSpPr txBox="1"/>
          <p:nvPr>
            <p:ph type="title"/>
          </p:nvPr>
        </p:nvSpPr>
        <p:spPr>
          <a:xfrm>
            <a:off x="392850" y="366175"/>
            <a:ext cx="8358300" cy="55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solidFill>
                  <a:schemeClr val="lt2"/>
                </a:solidFill>
                <a:latin typeface="Montserrat ExtraBold"/>
                <a:ea typeface="Montserrat ExtraBold"/>
                <a:cs typeface="Montserrat ExtraBold"/>
                <a:sym typeface="Montserrat ExtraBold"/>
              </a:rPr>
              <a:t>What is an Incident Response Plan</a:t>
            </a:r>
            <a:r>
              <a:rPr lang="en" sz="3300">
                <a:solidFill>
                  <a:schemeClr val="lt2"/>
                </a:solidFill>
                <a:latin typeface="Montserrat ExtraBold"/>
                <a:ea typeface="Montserrat ExtraBold"/>
                <a:cs typeface="Montserrat ExtraBold"/>
                <a:sym typeface="Montserrat ExtraBold"/>
              </a:rPr>
              <a:t>?</a:t>
            </a:r>
            <a:endParaRPr sz="3300">
              <a:solidFill>
                <a:schemeClr val="lt2"/>
              </a:solidFill>
              <a:latin typeface="Montserrat ExtraBold"/>
              <a:ea typeface="Montserrat ExtraBold"/>
              <a:cs typeface="Montserrat ExtraBold"/>
              <a:sym typeface="Montserrat ExtraBold"/>
            </a:endParaRPr>
          </a:p>
          <a:p>
            <a:pPr indent="0" lvl="0" marL="0" rtl="0" algn="ctr">
              <a:spcBef>
                <a:spcPts val="0"/>
              </a:spcBef>
              <a:spcAft>
                <a:spcPts val="0"/>
              </a:spcAft>
              <a:buNone/>
            </a:pPr>
            <a:r>
              <a:t/>
            </a:r>
            <a:endParaRPr b="1" sz="3900"/>
          </a:p>
          <a:p>
            <a:pPr indent="0" lvl="0" marL="0" rtl="0" algn="ctr">
              <a:spcBef>
                <a:spcPts val="0"/>
              </a:spcBef>
              <a:spcAft>
                <a:spcPts val="0"/>
              </a:spcAft>
              <a:buNone/>
            </a:pPr>
            <a:r>
              <a:t/>
            </a:r>
            <a:endParaRPr b="1" sz="3900"/>
          </a:p>
        </p:txBody>
      </p:sp>
      <p:sp>
        <p:nvSpPr>
          <p:cNvPr id="521" name="Google Shape;521;p33"/>
          <p:cNvSpPr txBox="1"/>
          <p:nvPr/>
        </p:nvSpPr>
        <p:spPr>
          <a:xfrm>
            <a:off x="1294300" y="2423075"/>
            <a:ext cx="4245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522" name="Google Shape;522;p33"/>
          <p:cNvSpPr txBox="1"/>
          <p:nvPr/>
        </p:nvSpPr>
        <p:spPr>
          <a:xfrm>
            <a:off x="49650" y="1368450"/>
            <a:ext cx="9044700" cy="366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500"/>
              </a:spcBef>
              <a:spcAft>
                <a:spcPts val="0"/>
              </a:spcAft>
              <a:buNone/>
            </a:pPr>
            <a:r>
              <a:rPr b="1" lang="en" sz="2700">
                <a:solidFill>
                  <a:schemeClr val="lt1"/>
                </a:solidFill>
                <a:latin typeface="Roboto"/>
                <a:ea typeface="Roboto"/>
                <a:cs typeface="Roboto"/>
                <a:sym typeface="Roboto"/>
              </a:rPr>
              <a:t>An Incident Response Plan is a set of strategic guidelines designed to help us detect, respond to, and recover from security incidents. These incidents vary in severity, ranging from unintentional disclosure of confidential information by an employee to more severe scenarios like cyberattacks or data breaches.</a:t>
            </a:r>
            <a:endParaRPr b="1" sz="2700">
              <a:solidFill>
                <a:schemeClr val="lt1"/>
              </a:solidFill>
              <a:latin typeface="Roboto"/>
              <a:ea typeface="Roboto"/>
              <a:cs typeface="Roboto"/>
              <a:sym typeface="Roboto"/>
            </a:endParaRPr>
          </a:p>
          <a:p>
            <a:pPr indent="0" lvl="0" marL="0" rtl="0" algn="ctr">
              <a:lnSpc>
                <a:spcPct val="115000"/>
              </a:lnSpc>
              <a:spcBef>
                <a:spcPts val="1500"/>
              </a:spcBef>
              <a:spcAft>
                <a:spcPts val="0"/>
              </a:spcAft>
              <a:buNone/>
            </a:pPr>
            <a:r>
              <a:t/>
            </a:r>
            <a:endParaRPr b="1" sz="2700">
              <a:solidFill>
                <a:schemeClr val="lt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34"/>
          <p:cNvSpPr txBox="1"/>
          <p:nvPr>
            <p:ph type="title"/>
          </p:nvPr>
        </p:nvSpPr>
        <p:spPr>
          <a:xfrm>
            <a:off x="392850" y="366175"/>
            <a:ext cx="8358300" cy="55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solidFill>
                  <a:schemeClr val="lt2"/>
                </a:solidFill>
                <a:latin typeface="Montserrat ExtraBold"/>
                <a:ea typeface="Montserrat ExtraBold"/>
                <a:cs typeface="Montserrat ExtraBold"/>
                <a:sym typeface="Montserrat ExtraBold"/>
              </a:rPr>
              <a:t>Components of an Incident Response Plan</a:t>
            </a:r>
            <a:endParaRPr sz="3300">
              <a:solidFill>
                <a:schemeClr val="lt2"/>
              </a:solidFill>
              <a:latin typeface="Montserrat ExtraBold"/>
              <a:ea typeface="Montserrat ExtraBold"/>
              <a:cs typeface="Montserrat ExtraBold"/>
              <a:sym typeface="Montserrat ExtraBold"/>
            </a:endParaRPr>
          </a:p>
          <a:p>
            <a:pPr indent="0" lvl="0" marL="0" rtl="0" algn="ctr">
              <a:spcBef>
                <a:spcPts val="0"/>
              </a:spcBef>
              <a:spcAft>
                <a:spcPts val="0"/>
              </a:spcAft>
              <a:buNone/>
            </a:pPr>
            <a:r>
              <a:t/>
            </a:r>
            <a:endParaRPr sz="3300">
              <a:solidFill>
                <a:srgbClr val="1976D2"/>
              </a:solidFill>
              <a:latin typeface="Montserrat ExtraBold"/>
              <a:ea typeface="Montserrat ExtraBold"/>
              <a:cs typeface="Montserrat ExtraBold"/>
              <a:sym typeface="Montserrat ExtraBold"/>
            </a:endParaRPr>
          </a:p>
          <a:p>
            <a:pPr indent="0" lvl="0" marL="0" rtl="0" algn="ctr">
              <a:spcBef>
                <a:spcPts val="0"/>
              </a:spcBef>
              <a:spcAft>
                <a:spcPts val="0"/>
              </a:spcAft>
              <a:buNone/>
            </a:pPr>
            <a:r>
              <a:t/>
            </a:r>
            <a:endParaRPr b="1" sz="3900"/>
          </a:p>
          <a:p>
            <a:pPr indent="0" lvl="0" marL="0" rtl="0" algn="ctr">
              <a:spcBef>
                <a:spcPts val="0"/>
              </a:spcBef>
              <a:spcAft>
                <a:spcPts val="0"/>
              </a:spcAft>
              <a:buNone/>
            </a:pPr>
            <a:r>
              <a:t/>
            </a:r>
            <a:endParaRPr b="1" sz="3900"/>
          </a:p>
        </p:txBody>
      </p:sp>
      <p:sp>
        <p:nvSpPr>
          <p:cNvPr id="528" name="Google Shape;528;p34"/>
          <p:cNvSpPr txBox="1"/>
          <p:nvPr/>
        </p:nvSpPr>
        <p:spPr>
          <a:xfrm>
            <a:off x="1294300" y="2423075"/>
            <a:ext cx="4245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529" name="Google Shape;529;p34"/>
          <p:cNvSpPr txBox="1"/>
          <p:nvPr/>
        </p:nvSpPr>
        <p:spPr>
          <a:xfrm>
            <a:off x="99300" y="1709675"/>
            <a:ext cx="9044700" cy="2511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500"/>
              </a:spcBef>
              <a:spcAft>
                <a:spcPts val="0"/>
              </a:spcAft>
              <a:buNone/>
            </a:pPr>
            <a:r>
              <a:rPr b="1" lang="en" sz="2700">
                <a:solidFill>
                  <a:schemeClr val="lt1"/>
                </a:solidFill>
                <a:latin typeface="Roboto"/>
                <a:ea typeface="Roboto"/>
                <a:cs typeface="Roboto"/>
                <a:sym typeface="Roboto"/>
              </a:rPr>
              <a:t>Our Incident Response Plan is structured into five stages - Initial Response, Containment, Eradication, Recovery, and Post-Incident Analysis. Each stage has specific procedures designed to minimize the impact of the incident and ensure efficient recovery.</a:t>
            </a:r>
            <a:endParaRPr b="1" sz="2700">
              <a:solidFill>
                <a:schemeClr val="lt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35"/>
          <p:cNvSpPr txBox="1"/>
          <p:nvPr>
            <p:ph type="title"/>
          </p:nvPr>
        </p:nvSpPr>
        <p:spPr>
          <a:xfrm>
            <a:off x="1060225" y="738850"/>
            <a:ext cx="7824600" cy="9141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Initial Response: Identification</a:t>
            </a:r>
            <a:endParaRPr sz="3900">
              <a:solidFill>
                <a:schemeClr val="lt2"/>
              </a:solidFill>
              <a:latin typeface="Montserrat ExtraBold"/>
              <a:ea typeface="Montserrat ExtraBold"/>
              <a:cs typeface="Montserrat ExtraBold"/>
              <a:sym typeface="Montserrat ExtraBold"/>
            </a:endParaRPr>
          </a:p>
        </p:txBody>
      </p:sp>
      <p:sp>
        <p:nvSpPr>
          <p:cNvPr id="535" name="Google Shape;535;p35"/>
          <p:cNvSpPr txBox="1"/>
          <p:nvPr>
            <p:ph idx="1" type="body"/>
          </p:nvPr>
        </p:nvSpPr>
        <p:spPr>
          <a:xfrm>
            <a:off x="1162825" y="1722325"/>
            <a:ext cx="7326600" cy="198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D1D5DB"/>
                </a:solidFill>
                <a:latin typeface="Roboto"/>
                <a:ea typeface="Roboto"/>
                <a:cs typeface="Roboto"/>
                <a:sym typeface="Roboto"/>
              </a:rPr>
              <a:t>The first step in any response strategy is identification. We actively monitor our systems, network traffic, and any arising security alerts, striving to detect and evaluate any unusual activity that could indicate a potential security incident.</a:t>
            </a:r>
            <a:endParaRPr sz="1200">
              <a:solidFill>
                <a:srgbClr val="000000"/>
              </a:solidFill>
              <a:latin typeface="Arial"/>
              <a:ea typeface="Arial"/>
              <a:cs typeface="Arial"/>
              <a:sym typeface="Arial"/>
            </a:endParaRPr>
          </a:p>
          <a:p>
            <a:pPr indent="0" lvl="0" marL="0" rtl="0" algn="ctr">
              <a:spcBef>
                <a:spcPts val="1500"/>
              </a:spcBef>
              <a:spcAft>
                <a:spcPts val="1500"/>
              </a:spcAft>
              <a:buNone/>
            </a:pPr>
            <a:r>
              <a:t/>
            </a:r>
            <a:endParaRPr b="1" sz="23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36"/>
          <p:cNvSpPr txBox="1"/>
          <p:nvPr>
            <p:ph type="title"/>
          </p:nvPr>
        </p:nvSpPr>
        <p:spPr>
          <a:xfrm>
            <a:off x="706050" y="1066950"/>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Initial Response: Incident Confirmation</a:t>
            </a:r>
            <a:endParaRPr b="1" sz="3200">
              <a:solidFill>
                <a:schemeClr val="lt2"/>
              </a:solidFill>
            </a:endParaRPr>
          </a:p>
        </p:txBody>
      </p:sp>
      <p:sp>
        <p:nvSpPr>
          <p:cNvPr id="541" name="Google Shape;541;p36"/>
          <p:cNvSpPr txBox="1"/>
          <p:nvPr/>
        </p:nvSpPr>
        <p:spPr>
          <a:xfrm>
            <a:off x="-161050" y="2290050"/>
            <a:ext cx="9144000" cy="18777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Once we've identified potential unusual activity, the Incident Response Team (IRT) must validate if it's a legitimate security incident. This involves gathering evidence, scrutinizing logs, and communicating with relevant stakeholders to ascertain the situation.</a:t>
            </a:r>
            <a:endParaRPr b="1" sz="2200">
              <a:solidFill>
                <a:srgbClr val="D1D5DB"/>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37"/>
          <p:cNvSpPr txBox="1"/>
          <p:nvPr>
            <p:ph type="title"/>
          </p:nvPr>
        </p:nvSpPr>
        <p:spPr>
          <a:xfrm>
            <a:off x="419450" y="790950"/>
            <a:ext cx="7983000" cy="679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3200">
                <a:solidFill>
                  <a:schemeClr val="lt2"/>
                </a:solidFill>
              </a:rPr>
              <a:t>Containment: Isolation</a:t>
            </a:r>
            <a:endParaRPr b="1" sz="3200">
              <a:solidFill>
                <a:schemeClr val="lt2"/>
              </a:solidFill>
            </a:endParaRPr>
          </a:p>
        </p:txBody>
      </p:sp>
      <p:sp>
        <p:nvSpPr>
          <p:cNvPr id="547" name="Google Shape;547;p37"/>
          <p:cNvSpPr txBox="1"/>
          <p:nvPr/>
        </p:nvSpPr>
        <p:spPr>
          <a:xfrm>
            <a:off x="-72600" y="1890550"/>
            <a:ext cx="9144000" cy="1539300"/>
          </a:xfrm>
          <a:prstGeom prst="rect">
            <a:avLst/>
          </a:prstGeom>
          <a:noFill/>
          <a:ln>
            <a:noFill/>
          </a:ln>
        </p:spPr>
        <p:txBody>
          <a:bodyPr anchorCtr="0" anchor="t" bIns="91425" lIns="91425" spcFirstLastPara="1" rIns="91425" wrap="square" tIns="91425">
            <a:spAutoFit/>
          </a:bodyPr>
          <a:lstStyle/>
          <a:p>
            <a:pPr indent="0" lvl="0" marL="457200" marR="0" rtl="0" algn="ctr">
              <a:lnSpc>
                <a:spcPct val="100000"/>
              </a:lnSpc>
              <a:spcBef>
                <a:spcPts val="0"/>
              </a:spcBef>
              <a:spcAft>
                <a:spcPts val="0"/>
              </a:spcAft>
              <a:buNone/>
            </a:pPr>
            <a:r>
              <a:rPr b="1" lang="en" sz="2200">
                <a:solidFill>
                  <a:srgbClr val="D1D5DB"/>
                </a:solidFill>
                <a:latin typeface="Roboto"/>
                <a:ea typeface="Roboto"/>
                <a:cs typeface="Roboto"/>
                <a:sym typeface="Roboto"/>
              </a:rPr>
              <a:t>Upon confirming a security incident, the immediate priority is to prevent further damage. This may involve disabling compromised accounts, isolating affected systems, or blocking malicious network traffic to halt the spread of the threat.</a:t>
            </a:r>
            <a:endParaRPr b="1" sz="2200">
              <a:solidFill>
                <a:srgbClr val="D1D5DB"/>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